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Roboto Medium"/>
      <p:regular r:id="rId26"/>
      <p:bold r:id="rId27"/>
      <p:italic r:id="rId28"/>
      <p:boldItalic r:id="rId29"/>
    </p:embeddedFont>
    <p:embeddedFont>
      <p:font typeface="Google Sans Medium"/>
      <p:regular r:id="rId30"/>
      <p:bold r:id="rId31"/>
      <p:italic r:id="rId32"/>
      <p:boldItalic r:id="rId33"/>
    </p:embeddedFont>
    <p:embeddedFont>
      <p:font typeface="Google Sans"/>
      <p:regular r:id="rId34"/>
      <p:bold r:id="rId35"/>
      <p:italic r:id="rId36"/>
      <p:boldItalic r:id="rId37"/>
    </p:embeddedFont>
    <p:embeddedFont>
      <p:font typeface="Raleway Thin"/>
      <p:regular r:id="rId38"/>
      <p:bold r:id="rId39"/>
      <p:italic r:id="rId40"/>
      <p:boldItalic r:id="rId41"/>
    </p:embeddedFont>
    <p:embeddedFont>
      <p:font typeface="EB Garamond"/>
      <p:regular r:id="rId42"/>
      <p:bold r:id="rId43"/>
      <p:italic r:id="rId44"/>
      <p:boldItalic r:id="rId45"/>
    </p:embeddedFont>
    <p:embeddedFont>
      <p:font typeface="Open Sans SemiBold"/>
      <p:regular r:id="rId46"/>
      <p:bold r:id="rId47"/>
      <p:italic r:id="rId48"/>
      <p:boldItalic r:id="rId49"/>
    </p:embeddedFont>
    <p:embeddedFont>
      <p:font typeface="Roboto Light"/>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Thin-italic.fntdata"/><Relationship Id="rId42" Type="http://schemas.openxmlformats.org/officeDocument/2006/relationships/font" Target="fonts/EBGaramond-regular.fntdata"/><Relationship Id="rId41" Type="http://schemas.openxmlformats.org/officeDocument/2006/relationships/font" Target="fonts/RalewayThin-boldItalic.fntdata"/><Relationship Id="rId44" Type="http://schemas.openxmlformats.org/officeDocument/2006/relationships/font" Target="fonts/EBGaramond-italic.fntdata"/><Relationship Id="rId43" Type="http://schemas.openxmlformats.org/officeDocument/2006/relationships/font" Target="fonts/EBGaramond-bold.fntdata"/><Relationship Id="rId46" Type="http://schemas.openxmlformats.org/officeDocument/2006/relationships/font" Target="fonts/OpenSansSemiBold-regular.fntdata"/><Relationship Id="rId45" Type="http://schemas.openxmlformats.org/officeDocument/2006/relationships/font" Target="fonts/EBGaramon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SemiBold-italic.fntdata"/><Relationship Id="rId47" Type="http://schemas.openxmlformats.org/officeDocument/2006/relationships/font" Target="fonts/OpenSansSemiBold-bold.fntdata"/><Relationship Id="rId49" Type="http://schemas.openxmlformats.org/officeDocument/2006/relationships/font" Target="fonts/OpenSa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bold.fntdata"/><Relationship Id="rId30" Type="http://schemas.openxmlformats.org/officeDocument/2006/relationships/font" Target="fonts/GoogleSansMedium-regular.fntdata"/><Relationship Id="rId33" Type="http://schemas.openxmlformats.org/officeDocument/2006/relationships/font" Target="fonts/GoogleSansMedium-boldItalic.fntdata"/><Relationship Id="rId32" Type="http://schemas.openxmlformats.org/officeDocument/2006/relationships/font" Target="fonts/GoogleSansMedium-italic.fntdata"/><Relationship Id="rId35" Type="http://schemas.openxmlformats.org/officeDocument/2006/relationships/font" Target="fonts/GoogleSans-bold.fntdata"/><Relationship Id="rId34" Type="http://schemas.openxmlformats.org/officeDocument/2006/relationships/font" Target="fonts/GoogleSans-regular.fntdata"/><Relationship Id="rId37" Type="http://schemas.openxmlformats.org/officeDocument/2006/relationships/font" Target="fonts/GoogleSans-boldItalic.fntdata"/><Relationship Id="rId36" Type="http://schemas.openxmlformats.org/officeDocument/2006/relationships/font" Target="fonts/GoogleSans-italic.fntdata"/><Relationship Id="rId39" Type="http://schemas.openxmlformats.org/officeDocument/2006/relationships/font" Target="fonts/RalewayThin-bold.fntdata"/><Relationship Id="rId38" Type="http://schemas.openxmlformats.org/officeDocument/2006/relationships/font" Target="fonts/RalewayThin-regular.fntdata"/><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26" Type="http://schemas.openxmlformats.org/officeDocument/2006/relationships/font" Target="fonts/RobotoMedium-regular.fntdata"/><Relationship Id="rId25" Type="http://schemas.openxmlformats.org/officeDocument/2006/relationships/font" Target="fonts/Roboto-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29" Type="http://schemas.openxmlformats.org/officeDocument/2006/relationships/font" Target="fonts/RobotoMedium-boldItalic.fntdata"/><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ad55e4a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ad55e4a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9ad55e4a33_0_3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9ad55e4a33_0_3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construct reward machines from demonstrations in three steps.</a:t>
            </a:r>
            <a:endParaRPr/>
          </a:p>
          <a:p>
            <a:pPr indent="-317500" lvl="0" marL="457200" rtl="0" algn="l">
              <a:spcBef>
                <a:spcPts val="0"/>
              </a:spcBef>
              <a:spcAft>
                <a:spcPts val="0"/>
              </a:spcAft>
              <a:buSzPts val="1400"/>
              <a:buAutoNum type="arabicParenR"/>
            </a:pPr>
            <a:r>
              <a:rPr lang="en-GB"/>
              <a:t>We project each demonstration into a stream of abstract states. Abstract states are obtained by projecting environment observations into a set of handcrafted state features that detect meaningful properties, such as whether the gripper is holding a block.</a:t>
            </a:r>
            <a:endParaRPr/>
          </a:p>
          <a:p>
            <a:pPr indent="-317500" lvl="0" marL="457200" rtl="0" algn="l">
              <a:spcBef>
                <a:spcPts val="0"/>
              </a:spcBef>
              <a:spcAft>
                <a:spcPts val="0"/>
              </a:spcAft>
              <a:buSzPts val="1400"/>
              <a:buAutoNum type="arabicParenR"/>
            </a:pPr>
            <a:r>
              <a:rPr lang="en-GB"/>
              <a:t>We associate potential values to teach abstract states. Those values are 1 in goal states, and vanish exponentially with their distance to the goal.</a:t>
            </a:r>
            <a:endParaRPr/>
          </a:p>
          <a:p>
            <a:pPr indent="-317500" lvl="0" marL="457200" rtl="0" algn="l">
              <a:spcBef>
                <a:spcPts val="0"/>
              </a:spcBef>
              <a:spcAft>
                <a:spcPts val="0"/>
              </a:spcAft>
              <a:buSzPts val="1400"/>
              <a:buAutoNum type="arabicParenR"/>
            </a:pPr>
            <a:r>
              <a:rPr lang="en-GB"/>
              <a:t>We define the rewards that the reward machine gives to state transitions. Those rewards are simply the difference of potential values between the next and current states. The idea is that transition rewards are positive when the agent makes progress in the task, and negative otherwise.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9ad55e4a33_0_3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9ad55e4a33_0_3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our experiments, we evaluated the benefits of reward machines in vision-based robotic manipulation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see that the performance of standard DQN can be improved by ugmenting their observations with abstract states (green)</a:t>
            </a:r>
            <a:endParaRPr/>
          </a:p>
          <a:p>
            <a:pPr indent="0" lvl="0" marL="0" rtl="0" algn="l">
              <a:spcBef>
                <a:spcPts val="0"/>
              </a:spcBef>
              <a:spcAft>
                <a:spcPts val="0"/>
              </a:spcAft>
              <a:buNone/>
            </a:pPr>
            <a:r>
              <a:rPr lang="en-GB"/>
              <a:t>Alternatively, the performance of standard DQN can be also improved by providing dense rewards via reward shaping (orange)</a:t>
            </a:r>
            <a:endParaRPr/>
          </a:p>
          <a:p>
            <a:pPr indent="0" lvl="0" marL="0" rtl="0" algn="l">
              <a:spcBef>
                <a:spcPts val="0"/>
              </a:spcBef>
              <a:spcAft>
                <a:spcPts val="0"/>
              </a:spcAft>
              <a:buNone/>
            </a:pPr>
            <a:r>
              <a:rPr lang="en-GB"/>
              <a:t>DQN with reward machines (blue) combines abstract states and dense rewards, and their performance is the best of all configurations.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Reward machines can guide the agent (via rewards) and inform about task progression (via abstract states)</a:t>
            </a:r>
            <a:endParaRPr/>
          </a:p>
          <a:p>
            <a:pPr indent="0" lvl="0" marL="0" rtl="0" algn="l">
              <a:spcBef>
                <a:spcPts val="0"/>
              </a:spcBef>
              <a:spcAft>
                <a:spcPts val="0"/>
              </a:spcAft>
              <a:buNone/>
            </a:pPr>
            <a:r>
              <a:rPr lang="en-GB"/>
              <a:t>Finally, in a simple stacking task we show that reward machines can help diseentangle planning and control, and we see it clearly by inspecting the Q value heatmaps of the action pick and place. They are diambiguated when using reward machines, whereas they look very similar whithout eward machines.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want to learn more, visit go/task_decomposition and reach out if you want to collaborate.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Thanks for listening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a54badf05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a54badf05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a54badf057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a54badf057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54badf05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54badf05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a60c7417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a60c7417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a54badf057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a54badf057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ad55e4a33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ad55e4a33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ad55e4a33_0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ad55e4a33_0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Reward machines are graph structures that extend the standard RL training loop with two supervision signals: abstract states, and dense rewards.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ad55e4a33_0_3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ad55e4a33_0_3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Reward machines are graph structures that extend the standard RL training loop with two supervision signals: abstract states, and dense rewards.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ad55e4a33_0_3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ad55e4a33_0_3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Reward machines are graph structures that extend the standard RL training loop with two supervision signals: abstract states, and dense rewards.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54badf05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54badf05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54badf05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54badf05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54badf05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a54badf05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9ad55e4a33_0_3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9ad55e4a33_0_3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contributions can be summarized in three points.</a:t>
            </a:r>
            <a:endParaRPr/>
          </a:p>
          <a:p>
            <a:pPr indent="-317500" lvl="0" marL="457200" rtl="0" algn="l">
              <a:spcBef>
                <a:spcPts val="0"/>
              </a:spcBef>
              <a:spcAft>
                <a:spcPts val="0"/>
              </a:spcAft>
              <a:buSzPts val="1400"/>
              <a:buAutoNum type="arabicParenR"/>
            </a:pPr>
            <a:r>
              <a:rPr lang="en-GB"/>
              <a:t>We provide principled methods to construct reward machines from demonstrations, as opposed to having to construct them by hand, of having to specify them.</a:t>
            </a:r>
            <a:endParaRPr/>
          </a:p>
          <a:p>
            <a:pPr indent="-317500" lvl="0" marL="457200" rtl="0" algn="l">
              <a:spcBef>
                <a:spcPts val="0"/>
              </a:spcBef>
              <a:spcAft>
                <a:spcPts val="0"/>
              </a:spcAft>
              <a:buSzPts val="1400"/>
              <a:buAutoNum type="arabicParenR"/>
            </a:pPr>
            <a:r>
              <a:rPr lang="en-GB"/>
              <a:t>We showed empirically the benefits of reward machines in vision-based robotics with continuous actions, as opposed to domains with discrete state features and discrete actions.</a:t>
            </a:r>
            <a:endParaRPr/>
          </a:p>
          <a:p>
            <a:pPr indent="-317500" lvl="0" marL="457200" rtl="0" algn="l">
              <a:spcBef>
                <a:spcPts val="0"/>
              </a:spcBef>
              <a:spcAft>
                <a:spcPts val="0"/>
              </a:spcAft>
              <a:buSzPts val="1400"/>
              <a:buAutoNum type="arabicParenR"/>
            </a:pPr>
            <a:r>
              <a:rPr lang="en-GB"/>
              <a:t>We showcase how reward machines are useful at disentangling planning and control.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ipes">
  <p:cSld name="TITLE_4_1_1">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0" l="53750" r="9" t="0"/>
          <a:stretch/>
        </p:blipFill>
        <p:spPr>
          <a:xfrm>
            <a:off x="4914719" y="0"/>
            <a:ext cx="4227424" cy="5143499"/>
          </a:xfrm>
          <a:prstGeom prst="rect">
            <a:avLst/>
          </a:prstGeom>
          <a:noFill/>
          <a:ln>
            <a:noFill/>
          </a:ln>
        </p:spPr>
      </p:pic>
      <p:pic>
        <p:nvPicPr>
          <p:cNvPr id="8" name="Google Shape;8;p2"/>
          <p:cNvPicPr preferRelativeResize="0"/>
          <p:nvPr/>
        </p:nvPicPr>
        <p:blipFill rotWithShape="1">
          <a:blip r:embed="rId3">
            <a:alphaModFix/>
          </a:blip>
          <a:srcRect b="0" l="0" r="10" t="0"/>
          <a:stretch/>
        </p:blipFill>
        <p:spPr>
          <a:xfrm>
            <a:off x="635097" y="4449912"/>
            <a:ext cx="1306550" cy="191800"/>
          </a:xfrm>
          <a:prstGeom prst="rect">
            <a:avLst/>
          </a:prstGeom>
          <a:noFill/>
          <a:ln>
            <a:noFill/>
          </a:ln>
        </p:spPr>
      </p:pic>
      <p:sp>
        <p:nvSpPr>
          <p:cNvPr id="9" name="Google Shape;9;p2"/>
          <p:cNvSpPr txBox="1"/>
          <p:nvPr>
            <p:ph type="title"/>
          </p:nvPr>
        </p:nvSpPr>
        <p:spPr>
          <a:xfrm>
            <a:off x="547351" y="1745250"/>
            <a:ext cx="5907000" cy="124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202124"/>
                </a:solidFill>
              </a:defRPr>
            </a:lvl2pPr>
            <a:lvl3pPr lvl="2" rtl="0">
              <a:spcBef>
                <a:spcPts val="0"/>
              </a:spcBef>
              <a:spcAft>
                <a:spcPts val="0"/>
              </a:spcAft>
              <a:buNone/>
              <a:defRPr>
                <a:solidFill>
                  <a:srgbClr val="202124"/>
                </a:solidFill>
              </a:defRPr>
            </a:lvl3pPr>
            <a:lvl4pPr lvl="3" rtl="0">
              <a:spcBef>
                <a:spcPts val="0"/>
              </a:spcBef>
              <a:spcAft>
                <a:spcPts val="0"/>
              </a:spcAft>
              <a:buNone/>
              <a:defRPr>
                <a:solidFill>
                  <a:srgbClr val="202124"/>
                </a:solidFill>
              </a:defRPr>
            </a:lvl4pPr>
            <a:lvl5pPr lvl="4" rtl="0">
              <a:spcBef>
                <a:spcPts val="0"/>
              </a:spcBef>
              <a:spcAft>
                <a:spcPts val="0"/>
              </a:spcAft>
              <a:buNone/>
              <a:defRPr>
                <a:solidFill>
                  <a:srgbClr val="202124"/>
                </a:solidFill>
              </a:defRPr>
            </a:lvl5pPr>
            <a:lvl6pPr lvl="5" rtl="0">
              <a:spcBef>
                <a:spcPts val="0"/>
              </a:spcBef>
              <a:spcAft>
                <a:spcPts val="0"/>
              </a:spcAft>
              <a:buNone/>
              <a:defRPr>
                <a:solidFill>
                  <a:srgbClr val="202124"/>
                </a:solidFill>
              </a:defRPr>
            </a:lvl6pPr>
            <a:lvl7pPr lvl="6" rtl="0">
              <a:spcBef>
                <a:spcPts val="0"/>
              </a:spcBef>
              <a:spcAft>
                <a:spcPts val="0"/>
              </a:spcAft>
              <a:buNone/>
              <a:defRPr>
                <a:solidFill>
                  <a:srgbClr val="202124"/>
                </a:solidFill>
              </a:defRPr>
            </a:lvl7pPr>
            <a:lvl8pPr lvl="7" rtl="0">
              <a:spcBef>
                <a:spcPts val="0"/>
              </a:spcBef>
              <a:spcAft>
                <a:spcPts val="0"/>
              </a:spcAft>
              <a:buNone/>
              <a:defRPr>
                <a:solidFill>
                  <a:srgbClr val="202124"/>
                </a:solidFill>
              </a:defRPr>
            </a:lvl8pPr>
            <a:lvl9pPr lvl="8" rtl="0">
              <a:spcBef>
                <a:spcPts val="0"/>
              </a:spcBef>
              <a:spcAft>
                <a:spcPts val="0"/>
              </a:spcAft>
              <a:buNone/>
              <a:defRPr>
                <a:solidFill>
                  <a:srgbClr val="202124"/>
                </a:solidFill>
              </a:defRPr>
            </a:lvl9pPr>
          </a:lstStyle>
          <a:p/>
        </p:txBody>
      </p:sp>
      <p:sp>
        <p:nvSpPr>
          <p:cNvPr id="10" name="Google Shape;10;p2"/>
          <p:cNvSpPr txBox="1"/>
          <p:nvPr>
            <p:ph idx="1" type="subTitle"/>
          </p:nvPr>
        </p:nvSpPr>
        <p:spPr>
          <a:xfrm>
            <a:off x="554727" y="2940100"/>
            <a:ext cx="5907000" cy="4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Image">
  <p:cSld name="TITLE_3_1_4_1">
    <p:spTree>
      <p:nvGrpSpPr>
        <p:cNvPr id="68"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b="0" l="62066" r="0" t="0"/>
          <a:stretch/>
        </p:blipFill>
        <p:spPr>
          <a:xfrm>
            <a:off x="5675324" y="-525"/>
            <a:ext cx="3468673" cy="5144525"/>
          </a:xfrm>
          <a:prstGeom prst="rect">
            <a:avLst/>
          </a:prstGeom>
          <a:noFill/>
          <a:ln>
            <a:noFill/>
          </a:ln>
        </p:spPr>
      </p:pic>
      <p:pic>
        <p:nvPicPr>
          <p:cNvPr id="70" name="Google Shape;70;p11"/>
          <p:cNvPicPr preferRelativeResize="0"/>
          <p:nvPr/>
        </p:nvPicPr>
        <p:blipFill rotWithShape="1">
          <a:blip r:embed="rId3">
            <a:alphaModFix/>
          </a:blip>
          <a:srcRect b="0" l="0" r="10" t="0"/>
          <a:stretch/>
        </p:blipFill>
        <p:spPr>
          <a:xfrm>
            <a:off x="7297520" y="4579338"/>
            <a:ext cx="1306550" cy="191800"/>
          </a:xfrm>
          <a:prstGeom prst="rect">
            <a:avLst/>
          </a:prstGeom>
          <a:noFill/>
          <a:ln>
            <a:noFill/>
          </a:ln>
        </p:spPr>
      </p:pic>
      <p:sp>
        <p:nvSpPr>
          <p:cNvPr id="71" name="Google Shape;71;p11"/>
          <p:cNvSpPr txBox="1"/>
          <p:nvPr>
            <p:ph idx="1" type="subTitle"/>
          </p:nvPr>
        </p:nvSpPr>
        <p:spPr>
          <a:xfrm>
            <a:off x="632094" y="1168481"/>
            <a:ext cx="6848100" cy="609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200">
                <a:solidFill>
                  <a:srgbClr val="4285F4"/>
                </a:solidFill>
                <a:latin typeface="Google Sans"/>
                <a:ea typeface="Google Sans"/>
                <a:cs typeface="Google Sans"/>
                <a:sym typeface="Google Sans"/>
              </a:defRPr>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p:txBody>
      </p:sp>
      <p:sp>
        <p:nvSpPr>
          <p:cNvPr id="72" name="Google Shape;72;p11"/>
          <p:cNvSpPr txBox="1"/>
          <p:nvPr>
            <p:ph type="title"/>
          </p:nvPr>
        </p:nvSpPr>
        <p:spPr>
          <a:xfrm>
            <a:off x="632099" y="1673784"/>
            <a:ext cx="3522600" cy="170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Left Aligned">
  <p:cSld name="TITLE_3_1_3">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75" name="Google Shape;75;p12"/>
          <p:cNvSpPr txBox="1"/>
          <p:nvPr>
            <p:ph idx="1" type="subTitle"/>
          </p:nvPr>
        </p:nvSpPr>
        <p:spPr>
          <a:xfrm>
            <a:off x="632100" y="2479080"/>
            <a:ext cx="6848100" cy="3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600">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 name="Google Shape;76;p12"/>
          <p:cNvSpPr txBox="1"/>
          <p:nvPr>
            <p:ph type="title"/>
          </p:nvPr>
        </p:nvSpPr>
        <p:spPr>
          <a:xfrm>
            <a:off x="632100" y="1676855"/>
            <a:ext cx="7274100" cy="78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2"/>
          <p:cNvSpPr txBox="1"/>
          <p:nvPr>
            <p:ph idx="2" type="subTitle"/>
          </p:nvPr>
        </p:nvSpPr>
        <p:spPr>
          <a:xfrm>
            <a:off x="632100" y="2752630"/>
            <a:ext cx="6848100" cy="3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2"/>
          <p:cNvSpPr txBox="1"/>
          <p:nvPr>
            <p:ph idx="3" type="subTitle"/>
          </p:nvPr>
        </p:nvSpPr>
        <p:spPr>
          <a:xfrm>
            <a:off x="632100" y="3026180"/>
            <a:ext cx="6848100" cy="3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4285F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Square">
  <p:cSld name="TITLE_3_1_3_2">
    <p:spTree>
      <p:nvGrpSpPr>
        <p:cNvPr id="79" name="Shape 79"/>
        <p:cNvGrpSpPr/>
        <p:nvPr/>
      </p:nvGrpSpPr>
      <p:grpSpPr>
        <a:xfrm>
          <a:off x="0" y="0"/>
          <a:ext cx="0" cy="0"/>
          <a:chOff x="0" y="0"/>
          <a:chExt cx="0" cy="0"/>
        </a:xfrm>
      </p:grpSpPr>
      <p:pic>
        <p:nvPicPr>
          <p:cNvPr id="80" name="Google Shape;80;p13"/>
          <p:cNvPicPr preferRelativeResize="0"/>
          <p:nvPr/>
        </p:nvPicPr>
        <p:blipFill rotWithShape="1">
          <a:blip r:embed="rId2">
            <a:alphaModFix/>
          </a:blip>
          <a:srcRect b="36281" l="70587" r="0" t="0"/>
          <a:stretch/>
        </p:blipFill>
        <p:spPr>
          <a:xfrm>
            <a:off x="6454500" y="-525"/>
            <a:ext cx="2689497" cy="3277951"/>
          </a:xfrm>
          <a:prstGeom prst="rect">
            <a:avLst/>
          </a:prstGeom>
          <a:noFill/>
          <a:ln>
            <a:noFill/>
          </a:ln>
        </p:spPr>
      </p:pic>
      <p:pic>
        <p:nvPicPr>
          <p:cNvPr id="81" name="Google Shape;81;p13"/>
          <p:cNvPicPr preferRelativeResize="0"/>
          <p:nvPr/>
        </p:nvPicPr>
        <p:blipFill rotWithShape="1">
          <a:blip r:embed="rId3">
            <a:alphaModFix/>
          </a:blip>
          <a:srcRect b="0" l="0" r="10" t="0"/>
          <a:stretch/>
        </p:blipFill>
        <p:spPr>
          <a:xfrm>
            <a:off x="7297520" y="4579338"/>
            <a:ext cx="1306550" cy="191800"/>
          </a:xfrm>
          <a:prstGeom prst="rect">
            <a:avLst/>
          </a:prstGeom>
          <a:noFill/>
          <a:ln>
            <a:noFill/>
          </a:ln>
        </p:spPr>
      </p:pic>
      <p:sp>
        <p:nvSpPr>
          <p:cNvPr id="82" name="Google Shape;82;p13"/>
          <p:cNvSpPr txBox="1"/>
          <p:nvPr>
            <p:ph idx="1" type="subTitle"/>
          </p:nvPr>
        </p:nvSpPr>
        <p:spPr>
          <a:xfrm>
            <a:off x="632100" y="2479080"/>
            <a:ext cx="6848100" cy="3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600">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3"/>
          <p:cNvSpPr txBox="1"/>
          <p:nvPr>
            <p:ph type="title"/>
          </p:nvPr>
        </p:nvSpPr>
        <p:spPr>
          <a:xfrm>
            <a:off x="632100" y="1676855"/>
            <a:ext cx="7274100" cy="78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3"/>
          <p:cNvSpPr txBox="1"/>
          <p:nvPr>
            <p:ph idx="2" type="subTitle"/>
          </p:nvPr>
        </p:nvSpPr>
        <p:spPr>
          <a:xfrm>
            <a:off x="632100" y="2752630"/>
            <a:ext cx="6848100" cy="3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 name="Google Shape;85;p13"/>
          <p:cNvSpPr txBox="1"/>
          <p:nvPr>
            <p:ph idx="3" type="subTitle"/>
          </p:nvPr>
        </p:nvSpPr>
        <p:spPr>
          <a:xfrm>
            <a:off x="632100" y="3026180"/>
            <a:ext cx="6848100" cy="3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4285F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Center">
  <p:cSld name="TITLE_3_1_3_1">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88" name="Google Shape;88;p14"/>
          <p:cNvSpPr txBox="1"/>
          <p:nvPr>
            <p:ph idx="1" type="subTitle"/>
          </p:nvPr>
        </p:nvSpPr>
        <p:spPr>
          <a:xfrm>
            <a:off x="934950" y="2479080"/>
            <a:ext cx="6848100" cy="39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600">
                <a:solidFill>
                  <a:srgbClr val="9AA0A6"/>
                </a:solidFill>
                <a:latin typeface="Google Sans"/>
                <a:ea typeface="Google Sans"/>
                <a:cs typeface="Google Sans"/>
                <a:sym typeface="Google Sa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9" name="Google Shape;89;p14"/>
          <p:cNvSpPr txBox="1"/>
          <p:nvPr>
            <p:ph type="title"/>
          </p:nvPr>
        </p:nvSpPr>
        <p:spPr>
          <a:xfrm>
            <a:off x="934950" y="1676855"/>
            <a:ext cx="7274100" cy="78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0" name="Google Shape;90;p14"/>
          <p:cNvSpPr txBox="1"/>
          <p:nvPr>
            <p:ph idx="2" type="subTitle"/>
          </p:nvPr>
        </p:nvSpPr>
        <p:spPr>
          <a:xfrm>
            <a:off x="934950" y="2752630"/>
            <a:ext cx="6848100" cy="39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rgbClr val="9AA0A6"/>
                </a:solidFill>
                <a:latin typeface="Google Sans"/>
                <a:ea typeface="Google Sans"/>
                <a:cs typeface="Google Sans"/>
                <a:sym typeface="Google Sa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1" name="Google Shape;91;p14"/>
          <p:cNvSpPr txBox="1"/>
          <p:nvPr>
            <p:ph idx="3" type="subTitle"/>
          </p:nvPr>
        </p:nvSpPr>
        <p:spPr>
          <a:xfrm>
            <a:off x="934950" y="3026180"/>
            <a:ext cx="6848100" cy="39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rgbClr val="4285F4"/>
                </a:solidFill>
                <a:latin typeface="Google Sans Medium"/>
                <a:ea typeface="Google Sans Medium"/>
                <a:cs typeface="Google Sans Medium"/>
                <a:sym typeface="Google Sans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with Image">
  <p:cSld name="TITLE_3_1_2">
    <p:spTree>
      <p:nvGrpSpPr>
        <p:cNvPr id="92" name="Shape 92"/>
        <p:cNvGrpSpPr/>
        <p:nvPr/>
      </p:nvGrpSpPr>
      <p:grpSpPr>
        <a:xfrm>
          <a:off x="0" y="0"/>
          <a:ext cx="0" cy="0"/>
          <a:chOff x="0" y="0"/>
          <a:chExt cx="0" cy="0"/>
        </a:xfrm>
      </p:grpSpPr>
      <p:sp>
        <p:nvSpPr>
          <p:cNvPr id="93" name="Google Shape;93;p15"/>
          <p:cNvSpPr/>
          <p:nvPr/>
        </p:nvSpPr>
        <p:spPr>
          <a:xfrm>
            <a:off x="6006375" y="0"/>
            <a:ext cx="31374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5"/>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95" name="Google Shape;95;p15"/>
          <p:cNvSpPr txBox="1"/>
          <p:nvPr>
            <p:ph idx="1" type="subTitle"/>
          </p:nvPr>
        </p:nvSpPr>
        <p:spPr>
          <a:xfrm>
            <a:off x="632094" y="612500"/>
            <a:ext cx="6848100" cy="609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5"/>
          <p:cNvSpPr txBox="1"/>
          <p:nvPr>
            <p:ph type="title"/>
          </p:nvPr>
        </p:nvSpPr>
        <p:spPr>
          <a:xfrm>
            <a:off x="632098" y="1184851"/>
            <a:ext cx="5822400" cy="170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Image Right">
  <p:cSld name="TITLE_3_1_1">
    <p:spTree>
      <p:nvGrpSpPr>
        <p:cNvPr id="97" name="Shape 97"/>
        <p:cNvGrpSpPr/>
        <p:nvPr/>
      </p:nvGrpSpPr>
      <p:grpSpPr>
        <a:xfrm>
          <a:off x="0" y="0"/>
          <a:ext cx="0" cy="0"/>
          <a:chOff x="0" y="0"/>
          <a:chExt cx="0" cy="0"/>
        </a:xfrm>
      </p:grpSpPr>
      <p:sp>
        <p:nvSpPr>
          <p:cNvPr id="98" name="Google Shape;98;p16"/>
          <p:cNvSpPr/>
          <p:nvPr/>
        </p:nvSpPr>
        <p:spPr>
          <a:xfrm>
            <a:off x="4464600" y="0"/>
            <a:ext cx="46797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type="title"/>
          </p:nvPr>
        </p:nvSpPr>
        <p:spPr>
          <a:xfrm>
            <a:off x="631175" y="923175"/>
            <a:ext cx="3143700" cy="105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16"/>
          <p:cNvSpPr txBox="1"/>
          <p:nvPr>
            <p:ph idx="1" type="body"/>
          </p:nvPr>
        </p:nvSpPr>
        <p:spPr>
          <a:xfrm>
            <a:off x="631177" y="2030850"/>
            <a:ext cx="2649900" cy="21105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pic>
        <p:nvPicPr>
          <p:cNvPr id="101" name="Google Shape;101;p16"/>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Image Right with caption">
  <p:cSld name="TITLE_3_1_1_2">
    <p:spTree>
      <p:nvGrpSpPr>
        <p:cNvPr id="102" name="Shape 102"/>
        <p:cNvGrpSpPr/>
        <p:nvPr/>
      </p:nvGrpSpPr>
      <p:grpSpPr>
        <a:xfrm>
          <a:off x="0" y="0"/>
          <a:ext cx="0" cy="0"/>
          <a:chOff x="0" y="0"/>
          <a:chExt cx="0" cy="0"/>
        </a:xfrm>
      </p:grpSpPr>
      <p:sp>
        <p:nvSpPr>
          <p:cNvPr id="103" name="Google Shape;103;p17"/>
          <p:cNvSpPr/>
          <p:nvPr/>
        </p:nvSpPr>
        <p:spPr>
          <a:xfrm>
            <a:off x="4464600" y="0"/>
            <a:ext cx="46797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type="title"/>
          </p:nvPr>
        </p:nvSpPr>
        <p:spPr>
          <a:xfrm>
            <a:off x="631175" y="923175"/>
            <a:ext cx="3143700" cy="105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17"/>
          <p:cNvSpPr txBox="1"/>
          <p:nvPr>
            <p:ph idx="1" type="body"/>
          </p:nvPr>
        </p:nvSpPr>
        <p:spPr>
          <a:xfrm>
            <a:off x="631177" y="2030850"/>
            <a:ext cx="2649900" cy="21105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pic>
        <p:nvPicPr>
          <p:cNvPr id="106" name="Google Shape;106;p17"/>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107" name="Google Shape;107;p17"/>
          <p:cNvSpPr/>
          <p:nvPr/>
        </p:nvSpPr>
        <p:spPr>
          <a:xfrm>
            <a:off x="5269650" y="751200"/>
            <a:ext cx="3069600" cy="30696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idx="2" type="title"/>
          </p:nvPr>
        </p:nvSpPr>
        <p:spPr>
          <a:xfrm>
            <a:off x="5269650" y="3820800"/>
            <a:ext cx="3143700" cy="554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rgbClr val="9AA0A6"/>
                </a:solidFill>
                <a:latin typeface="Google Sans Medium"/>
                <a:ea typeface="Google Sans Medium"/>
                <a:cs typeface="Google Sans Medium"/>
                <a:sym typeface="Google Sans Medium"/>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Image Right">
  <p:cSld name="TITLE_3_1_1_1">
    <p:spTree>
      <p:nvGrpSpPr>
        <p:cNvPr id="109" name="Shape 109"/>
        <p:cNvGrpSpPr/>
        <p:nvPr/>
      </p:nvGrpSpPr>
      <p:grpSpPr>
        <a:xfrm>
          <a:off x="0" y="0"/>
          <a:ext cx="0" cy="0"/>
          <a:chOff x="0" y="0"/>
          <a:chExt cx="0" cy="0"/>
        </a:xfrm>
      </p:grpSpPr>
      <p:sp>
        <p:nvSpPr>
          <p:cNvPr id="110" name="Google Shape;110;p18"/>
          <p:cNvSpPr/>
          <p:nvPr/>
        </p:nvSpPr>
        <p:spPr>
          <a:xfrm>
            <a:off x="4464600" y="0"/>
            <a:ext cx="46797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type="title"/>
          </p:nvPr>
        </p:nvSpPr>
        <p:spPr>
          <a:xfrm>
            <a:off x="635000" y="923175"/>
            <a:ext cx="3073500" cy="105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18"/>
          <p:cNvSpPr txBox="1"/>
          <p:nvPr>
            <p:ph idx="1" type="body"/>
          </p:nvPr>
        </p:nvSpPr>
        <p:spPr>
          <a:xfrm>
            <a:off x="635000" y="2030850"/>
            <a:ext cx="2649900" cy="21105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sp>
        <p:nvSpPr>
          <p:cNvPr id="113" name="Google Shape;113;p18"/>
          <p:cNvSpPr/>
          <p:nvPr/>
        </p:nvSpPr>
        <p:spPr>
          <a:xfrm>
            <a:off x="7202375" y="0"/>
            <a:ext cx="1941600" cy="2586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202375" y="2571750"/>
            <a:ext cx="1941600" cy="2571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p:cSld name="TITLE_3_1_1_1_2">
    <p:spTree>
      <p:nvGrpSpPr>
        <p:cNvPr id="115" name="Shape 115"/>
        <p:cNvGrpSpPr/>
        <p:nvPr/>
      </p:nvGrpSpPr>
      <p:grpSpPr>
        <a:xfrm>
          <a:off x="0" y="0"/>
          <a:ext cx="0" cy="0"/>
          <a:chOff x="0" y="0"/>
          <a:chExt cx="0" cy="0"/>
        </a:xfrm>
      </p:grpSpPr>
      <p:sp>
        <p:nvSpPr>
          <p:cNvPr id="116" name="Google Shape;116;p19"/>
          <p:cNvSpPr txBox="1"/>
          <p:nvPr>
            <p:ph type="title"/>
          </p:nvPr>
        </p:nvSpPr>
        <p:spPr>
          <a:xfrm>
            <a:off x="635000" y="923175"/>
            <a:ext cx="3073500" cy="105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19"/>
          <p:cNvSpPr txBox="1"/>
          <p:nvPr>
            <p:ph idx="1" type="body"/>
          </p:nvPr>
        </p:nvSpPr>
        <p:spPr>
          <a:xfrm>
            <a:off x="635000" y="2030850"/>
            <a:ext cx="2649900" cy="21105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pic>
        <p:nvPicPr>
          <p:cNvPr id="118" name="Google Shape;118;p19"/>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istics">
  <p:cSld name="TITLE_3_1_1_1_2_1">
    <p:spTree>
      <p:nvGrpSpPr>
        <p:cNvPr id="119" name="Shape 119"/>
        <p:cNvGrpSpPr/>
        <p:nvPr/>
      </p:nvGrpSpPr>
      <p:grpSpPr>
        <a:xfrm>
          <a:off x="0" y="0"/>
          <a:ext cx="0" cy="0"/>
          <a:chOff x="0" y="0"/>
          <a:chExt cx="0" cy="0"/>
        </a:xfrm>
      </p:grpSpPr>
      <p:sp>
        <p:nvSpPr>
          <p:cNvPr id="120" name="Google Shape;120;p20"/>
          <p:cNvSpPr txBox="1"/>
          <p:nvPr>
            <p:ph type="title"/>
          </p:nvPr>
        </p:nvSpPr>
        <p:spPr>
          <a:xfrm>
            <a:off x="635000" y="1291209"/>
            <a:ext cx="2393100" cy="105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72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0"/>
          <p:cNvSpPr txBox="1"/>
          <p:nvPr>
            <p:ph idx="1" type="body"/>
          </p:nvPr>
        </p:nvSpPr>
        <p:spPr>
          <a:xfrm>
            <a:off x="635000" y="2763071"/>
            <a:ext cx="2393100" cy="605100"/>
          </a:xfrm>
          <a:prstGeom prst="rect">
            <a:avLst/>
          </a:prstGeom>
          <a:noFill/>
          <a:ln>
            <a:noFill/>
          </a:ln>
        </p:spPr>
        <p:txBody>
          <a:bodyPr anchorCtr="0" anchor="t" bIns="91425" lIns="91425" spcFirstLastPara="1" rIns="91425" wrap="square" tIns="91425">
            <a:noAutofit/>
          </a:bodyPr>
          <a:lstStyle>
            <a:lvl1pPr indent="-292100" lvl="0" marL="4572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pic>
        <p:nvPicPr>
          <p:cNvPr id="122" name="Google Shape;122;p20"/>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cxnSp>
        <p:nvCxnSpPr>
          <p:cNvPr id="123" name="Google Shape;123;p20"/>
          <p:cNvCxnSpPr/>
          <p:nvPr/>
        </p:nvCxnSpPr>
        <p:spPr>
          <a:xfrm rot="10800000">
            <a:off x="1570850" y="2604934"/>
            <a:ext cx="521400" cy="0"/>
          </a:xfrm>
          <a:prstGeom prst="straightConnector1">
            <a:avLst/>
          </a:prstGeom>
          <a:noFill/>
          <a:ln cap="flat" cmpd="sng" w="38100">
            <a:solidFill>
              <a:srgbClr val="4285F4"/>
            </a:solidFill>
            <a:prstDash val="solid"/>
            <a:round/>
            <a:headEnd len="med" w="med" type="none"/>
            <a:tailEnd len="med" w="med" type="none"/>
          </a:ln>
        </p:spPr>
      </p:cxnSp>
      <p:sp>
        <p:nvSpPr>
          <p:cNvPr id="124" name="Google Shape;124;p20"/>
          <p:cNvSpPr txBox="1"/>
          <p:nvPr>
            <p:ph idx="2" type="title"/>
          </p:nvPr>
        </p:nvSpPr>
        <p:spPr>
          <a:xfrm>
            <a:off x="3404488" y="1291209"/>
            <a:ext cx="2393100" cy="105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72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20"/>
          <p:cNvSpPr txBox="1"/>
          <p:nvPr>
            <p:ph idx="3" type="body"/>
          </p:nvPr>
        </p:nvSpPr>
        <p:spPr>
          <a:xfrm>
            <a:off x="3404488" y="2763071"/>
            <a:ext cx="2393100" cy="605100"/>
          </a:xfrm>
          <a:prstGeom prst="rect">
            <a:avLst/>
          </a:prstGeom>
          <a:noFill/>
          <a:ln>
            <a:noFill/>
          </a:ln>
        </p:spPr>
        <p:txBody>
          <a:bodyPr anchorCtr="0" anchor="t" bIns="91425" lIns="91425" spcFirstLastPara="1" rIns="91425" wrap="square" tIns="91425">
            <a:noAutofit/>
          </a:bodyPr>
          <a:lstStyle>
            <a:lvl1pPr indent="-292100" lvl="0" marL="4572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sp>
        <p:nvSpPr>
          <p:cNvPr id="126" name="Google Shape;126;p20"/>
          <p:cNvSpPr txBox="1"/>
          <p:nvPr>
            <p:ph idx="4" type="title"/>
          </p:nvPr>
        </p:nvSpPr>
        <p:spPr>
          <a:xfrm>
            <a:off x="6173975" y="1291209"/>
            <a:ext cx="2393100" cy="1051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72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20"/>
          <p:cNvSpPr txBox="1"/>
          <p:nvPr>
            <p:ph idx="5" type="body"/>
          </p:nvPr>
        </p:nvSpPr>
        <p:spPr>
          <a:xfrm>
            <a:off x="6173975" y="2763071"/>
            <a:ext cx="2393100" cy="605100"/>
          </a:xfrm>
          <a:prstGeom prst="rect">
            <a:avLst/>
          </a:prstGeom>
          <a:noFill/>
          <a:ln>
            <a:noFill/>
          </a:ln>
        </p:spPr>
        <p:txBody>
          <a:bodyPr anchorCtr="0" anchor="t" bIns="91425" lIns="91425" spcFirstLastPara="1" rIns="91425" wrap="square" tIns="91425">
            <a:noAutofit/>
          </a:bodyPr>
          <a:lstStyle>
            <a:lvl1pPr indent="-292100" lvl="0" marL="4572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gn="ctr">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cxnSp>
        <p:nvCxnSpPr>
          <p:cNvPr id="128" name="Google Shape;128;p20"/>
          <p:cNvCxnSpPr/>
          <p:nvPr/>
        </p:nvCxnSpPr>
        <p:spPr>
          <a:xfrm rot="10800000">
            <a:off x="4340350" y="2604934"/>
            <a:ext cx="521400" cy="0"/>
          </a:xfrm>
          <a:prstGeom prst="straightConnector1">
            <a:avLst/>
          </a:prstGeom>
          <a:noFill/>
          <a:ln cap="flat" cmpd="sng" w="38100">
            <a:solidFill>
              <a:srgbClr val="FBBC04"/>
            </a:solidFill>
            <a:prstDash val="solid"/>
            <a:round/>
            <a:headEnd len="med" w="med" type="none"/>
            <a:tailEnd len="med" w="med" type="none"/>
          </a:ln>
        </p:spPr>
      </p:cxnSp>
      <p:cxnSp>
        <p:nvCxnSpPr>
          <p:cNvPr id="129" name="Google Shape;129;p20"/>
          <p:cNvCxnSpPr/>
          <p:nvPr/>
        </p:nvCxnSpPr>
        <p:spPr>
          <a:xfrm rot="10800000">
            <a:off x="7109850" y="2604934"/>
            <a:ext cx="521400" cy="0"/>
          </a:xfrm>
          <a:prstGeom prst="straightConnector1">
            <a:avLst/>
          </a:prstGeom>
          <a:noFill/>
          <a:ln cap="flat" cmpd="sng" w="38100">
            <a:solidFill>
              <a:srgbClr val="34A853"/>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eural 1">
  <p:cSld name="TITLE_4_1_1_1">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b="9" l="50317" r="9" t="635"/>
          <a:stretch/>
        </p:blipFill>
        <p:spPr>
          <a:xfrm>
            <a:off x="4572000" y="0"/>
            <a:ext cx="4570473" cy="5143499"/>
          </a:xfrm>
          <a:prstGeom prst="rect">
            <a:avLst/>
          </a:prstGeom>
          <a:noFill/>
          <a:ln>
            <a:noFill/>
          </a:ln>
        </p:spPr>
      </p:pic>
      <p:pic>
        <p:nvPicPr>
          <p:cNvPr id="13" name="Google Shape;13;p3"/>
          <p:cNvPicPr preferRelativeResize="0"/>
          <p:nvPr/>
        </p:nvPicPr>
        <p:blipFill rotWithShape="1">
          <a:blip r:embed="rId3">
            <a:alphaModFix/>
          </a:blip>
          <a:srcRect b="0" l="0" r="10" t="0"/>
          <a:stretch/>
        </p:blipFill>
        <p:spPr>
          <a:xfrm>
            <a:off x="635097" y="4449912"/>
            <a:ext cx="1306550" cy="191800"/>
          </a:xfrm>
          <a:prstGeom prst="rect">
            <a:avLst/>
          </a:prstGeom>
          <a:noFill/>
          <a:ln>
            <a:noFill/>
          </a:ln>
        </p:spPr>
      </p:pic>
      <p:sp>
        <p:nvSpPr>
          <p:cNvPr id="14" name="Google Shape;14;p3"/>
          <p:cNvSpPr txBox="1"/>
          <p:nvPr>
            <p:ph type="title"/>
          </p:nvPr>
        </p:nvSpPr>
        <p:spPr>
          <a:xfrm>
            <a:off x="547351" y="1745250"/>
            <a:ext cx="5907000" cy="124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202124"/>
                </a:solidFill>
              </a:defRPr>
            </a:lvl2pPr>
            <a:lvl3pPr lvl="2" rtl="0">
              <a:spcBef>
                <a:spcPts val="0"/>
              </a:spcBef>
              <a:spcAft>
                <a:spcPts val="0"/>
              </a:spcAft>
              <a:buNone/>
              <a:defRPr>
                <a:solidFill>
                  <a:srgbClr val="202124"/>
                </a:solidFill>
              </a:defRPr>
            </a:lvl3pPr>
            <a:lvl4pPr lvl="3" rtl="0">
              <a:spcBef>
                <a:spcPts val="0"/>
              </a:spcBef>
              <a:spcAft>
                <a:spcPts val="0"/>
              </a:spcAft>
              <a:buNone/>
              <a:defRPr>
                <a:solidFill>
                  <a:srgbClr val="202124"/>
                </a:solidFill>
              </a:defRPr>
            </a:lvl4pPr>
            <a:lvl5pPr lvl="4" rtl="0">
              <a:spcBef>
                <a:spcPts val="0"/>
              </a:spcBef>
              <a:spcAft>
                <a:spcPts val="0"/>
              </a:spcAft>
              <a:buNone/>
              <a:defRPr>
                <a:solidFill>
                  <a:srgbClr val="202124"/>
                </a:solidFill>
              </a:defRPr>
            </a:lvl5pPr>
            <a:lvl6pPr lvl="5" rtl="0">
              <a:spcBef>
                <a:spcPts val="0"/>
              </a:spcBef>
              <a:spcAft>
                <a:spcPts val="0"/>
              </a:spcAft>
              <a:buNone/>
              <a:defRPr>
                <a:solidFill>
                  <a:srgbClr val="202124"/>
                </a:solidFill>
              </a:defRPr>
            </a:lvl6pPr>
            <a:lvl7pPr lvl="6" rtl="0">
              <a:spcBef>
                <a:spcPts val="0"/>
              </a:spcBef>
              <a:spcAft>
                <a:spcPts val="0"/>
              </a:spcAft>
              <a:buNone/>
              <a:defRPr>
                <a:solidFill>
                  <a:srgbClr val="202124"/>
                </a:solidFill>
              </a:defRPr>
            </a:lvl7pPr>
            <a:lvl8pPr lvl="7" rtl="0">
              <a:spcBef>
                <a:spcPts val="0"/>
              </a:spcBef>
              <a:spcAft>
                <a:spcPts val="0"/>
              </a:spcAft>
              <a:buNone/>
              <a:defRPr>
                <a:solidFill>
                  <a:srgbClr val="202124"/>
                </a:solidFill>
              </a:defRPr>
            </a:lvl8pPr>
            <a:lvl9pPr lvl="8" rtl="0">
              <a:spcBef>
                <a:spcPts val="0"/>
              </a:spcBef>
              <a:spcAft>
                <a:spcPts val="0"/>
              </a:spcAft>
              <a:buNone/>
              <a:defRPr>
                <a:solidFill>
                  <a:srgbClr val="202124"/>
                </a:solidFill>
              </a:defRPr>
            </a:lvl9pPr>
          </a:lstStyle>
          <a:p/>
        </p:txBody>
      </p:sp>
      <p:sp>
        <p:nvSpPr>
          <p:cNvPr id="15" name="Google Shape;15;p3"/>
          <p:cNvSpPr txBox="1"/>
          <p:nvPr>
            <p:ph idx="1" type="subTitle"/>
          </p:nvPr>
        </p:nvSpPr>
        <p:spPr>
          <a:xfrm>
            <a:off x="554727" y="2940100"/>
            <a:ext cx="5907000" cy="4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Image Right">
  <p:cSld name="TITLE_3_1_1_1_1">
    <p:spTree>
      <p:nvGrpSpPr>
        <p:cNvPr id="130" name="Shape 130"/>
        <p:cNvGrpSpPr/>
        <p:nvPr/>
      </p:nvGrpSpPr>
      <p:grpSpPr>
        <a:xfrm>
          <a:off x="0" y="0"/>
          <a:ext cx="0" cy="0"/>
          <a:chOff x="0" y="0"/>
          <a:chExt cx="0" cy="0"/>
        </a:xfrm>
      </p:grpSpPr>
      <p:sp>
        <p:nvSpPr>
          <p:cNvPr id="131" name="Google Shape;131;p21"/>
          <p:cNvSpPr/>
          <p:nvPr/>
        </p:nvSpPr>
        <p:spPr>
          <a:xfrm>
            <a:off x="0" y="0"/>
            <a:ext cx="46797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txBox="1"/>
          <p:nvPr>
            <p:ph type="title"/>
          </p:nvPr>
        </p:nvSpPr>
        <p:spPr>
          <a:xfrm>
            <a:off x="5322575" y="923175"/>
            <a:ext cx="3073500" cy="105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21"/>
          <p:cNvSpPr txBox="1"/>
          <p:nvPr>
            <p:ph idx="1" type="body"/>
          </p:nvPr>
        </p:nvSpPr>
        <p:spPr>
          <a:xfrm>
            <a:off x="5322575" y="2030850"/>
            <a:ext cx="2649900" cy="21105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1pPr>
            <a:lvl2pPr indent="-292100" lvl="1" marL="914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2pPr>
            <a:lvl3pPr indent="-292100" lvl="2" marL="1371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3pPr>
            <a:lvl4pPr indent="-292100" lvl="3" marL="1828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4pPr>
            <a:lvl5pPr indent="-292100" lvl="4" marL="22860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5pPr>
            <a:lvl6pPr indent="-292100" lvl="5" marL="27432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6pPr>
            <a:lvl7pPr indent="-292100" lvl="6" marL="32004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7pPr>
            <a:lvl8pPr indent="-292100" lvl="7" marL="36576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8pPr>
            <a:lvl9pPr indent="-292100" lvl="8" marL="4114800" rtl="0">
              <a:lnSpc>
                <a:spcPct val="115000"/>
              </a:lnSpc>
              <a:spcBef>
                <a:spcPts val="0"/>
              </a:spcBef>
              <a:spcAft>
                <a:spcPts val="0"/>
              </a:spcAft>
              <a:buClr>
                <a:srgbClr val="9AA0A6"/>
              </a:buClr>
              <a:buSzPts val="1000"/>
              <a:buFont typeface="Google Sans"/>
              <a:buChar char="■"/>
              <a:defRPr sz="1000">
                <a:solidFill>
                  <a:srgbClr val="9AA0A6"/>
                </a:solidFill>
                <a:latin typeface="Google Sans"/>
                <a:ea typeface="Google Sans"/>
                <a:cs typeface="Google Sans"/>
                <a:sym typeface="Google Sans"/>
              </a:defRPr>
            </a:lvl9pPr>
          </a:lstStyle>
          <a:p/>
        </p:txBody>
      </p:sp>
      <p:sp>
        <p:nvSpPr>
          <p:cNvPr id="134" name="Google Shape;134;p21"/>
          <p:cNvSpPr/>
          <p:nvPr/>
        </p:nvSpPr>
        <p:spPr>
          <a:xfrm>
            <a:off x="2737775" y="0"/>
            <a:ext cx="1941600" cy="2586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2737775" y="2571750"/>
            <a:ext cx="1941600" cy="2571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p:cSld name="TITLE_3_1_1_1_1_1">
    <p:spTree>
      <p:nvGrpSpPr>
        <p:cNvPr id="137" name="Shape 137"/>
        <p:cNvGrpSpPr/>
        <p:nvPr/>
      </p:nvGrpSpPr>
      <p:grpSpPr>
        <a:xfrm>
          <a:off x="0" y="0"/>
          <a:ext cx="0" cy="0"/>
          <a:chOff x="0" y="0"/>
          <a:chExt cx="0" cy="0"/>
        </a:xfrm>
      </p:grpSpPr>
      <p:pic>
        <p:nvPicPr>
          <p:cNvPr id="138" name="Google Shape;138;p22"/>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grpSp>
        <p:nvGrpSpPr>
          <p:cNvPr id="139" name="Google Shape;139;p22"/>
          <p:cNvGrpSpPr/>
          <p:nvPr/>
        </p:nvGrpSpPr>
        <p:grpSpPr>
          <a:xfrm>
            <a:off x="547950" y="405903"/>
            <a:ext cx="8048100" cy="3933209"/>
            <a:chOff x="555850" y="455675"/>
            <a:chExt cx="8048100" cy="3883500"/>
          </a:xfrm>
        </p:grpSpPr>
        <p:sp>
          <p:nvSpPr>
            <p:cNvPr id="140" name="Google Shape;140;p22"/>
            <p:cNvSpPr/>
            <p:nvPr/>
          </p:nvSpPr>
          <p:spPr>
            <a:xfrm>
              <a:off x="555850" y="455675"/>
              <a:ext cx="2688000" cy="388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451150" y="455675"/>
              <a:ext cx="5152800" cy="388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42" name="Shape 142"/>
        <p:cNvGrpSpPr/>
        <p:nvPr/>
      </p:nvGrpSpPr>
      <p:grpSpPr>
        <a:xfrm>
          <a:off x="0" y="0"/>
          <a:ext cx="0" cy="0"/>
          <a:chOff x="0" y="0"/>
          <a:chExt cx="0" cy="0"/>
        </a:xfrm>
      </p:grpSpPr>
      <p:pic>
        <p:nvPicPr>
          <p:cNvPr id="143" name="Google Shape;143;p23"/>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144" name="Shape 144"/>
        <p:cNvGrpSpPr/>
        <p:nvPr/>
      </p:nvGrpSpPr>
      <p:grpSpPr>
        <a:xfrm>
          <a:off x="0" y="0"/>
          <a:ext cx="0" cy="0"/>
          <a:chOff x="0" y="0"/>
          <a:chExt cx="0" cy="0"/>
        </a:xfrm>
      </p:grpSpPr>
      <p:sp>
        <p:nvSpPr>
          <p:cNvPr id="145" name="Google Shape;145;p24"/>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24"/>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7" name="Google Shape;147;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8" name="Google Shape;148;p24"/>
          <p:cNvGrpSpPr/>
          <p:nvPr/>
        </p:nvGrpSpPr>
        <p:grpSpPr>
          <a:xfrm>
            <a:off x="-19118" y="4626758"/>
            <a:ext cx="9182236" cy="548378"/>
            <a:chOff x="-19118" y="4617750"/>
            <a:chExt cx="9182236" cy="548378"/>
          </a:xfrm>
        </p:grpSpPr>
        <p:sp>
          <p:nvSpPr>
            <p:cNvPr id="149" name="Google Shape;149;p24"/>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150" name="Google Shape;150;p24"/>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151" name="Google Shape;151;p24"/>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_HEADER_1_3">
    <p:bg>
      <p:bgPr>
        <a:solidFill>
          <a:srgbClr val="EA4335"/>
        </a:solidFill>
      </p:bgPr>
    </p:bg>
    <p:spTree>
      <p:nvGrpSpPr>
        <p:cNvPr id="152" name="Shape 152"/>
        <p:cNvGrpSpPr/>
        <p:nvPr/>
      </p:nvGrpSpPr>
      <p:grpSpPr>
        <a:xfrm>
          <a:off x="0" y="0"/>
          <a:ext cx="0" cy="0"/>
          <a:chOff x="0" y="0"/>
          <a:chExt cx="0" cy="0"/>
        </a:xfrm>
      </p:grpSpPr>
      <p:sp>
        <p:nvSpPr>
          <p:cNvPr id="153" name="Google Shape;15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4" name="Google Shape;154;p25"/>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155" name="Google Shape;155;p25"/>
          <p:cNvSpPr/>
          <p:nvPr/>
        </p:nvSpPr>
        <p:spPr>
          <a:xfrm flipH="1">
            <a:off x="3450350" y="767950"/>
            <a:ext cx="5693700" cy="4375500"/>
          </a:xfrm>
          <a:prstGeom prst="rtTriangle">
            <a:avLst/>
          </a:pr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rot="10800000">
            <a:off x="3263750" y="0"/>
            <a:ext cx="5880300" cy="29949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ph type="title"/>
          </p:nvPr>
        </p:nvSpPr>
        <p:spPr>
          <a:xfrm>
            <a:off x="176225" y="742275"/>
            <a:ext cx="8222100" cy="1012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pic>
        <p:nvPicPr>
          <p:cNvPr descr="Google_Logo_2015_gr.png" id="158" name="Google Shape;158;p25"/>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159" name="Google Shape;159;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60" name="Shape 160"/>
        <p:cNvGrpSpPr/>
        <p:nvPr/>
      </p:nvGrpSpPr>
      <p:grpSpPr>
        <a:xfrm>
          <a:off x="0" y="0"/>
          <a:ext cx="0" cy="0"/>
          <a:chOff x="0" y="0"/>
          <a:chExt cx="0" cy="0"/>
        </a:xfrm>
      </p:grpSpPr>
      <p:sp>
        <p:nvSpPr>
          <p:cNvPr id="161" name="Google Shape;16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2" name="Google Shape;162;p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4" name="Shape 164"/>
        <p:cNvGrpSpPr/>
        <p:nvPr/>
      </p:nvGrpSpPr>
      <p:grpSpPr>
        <a:xfrm>
          <a:off x="0" y="0"/>
          <a:ext cx="0" cy="0"/>
          <a:chOff x="0" y="0"/>
          <a:chExt cx="0" cy="0"/>
        </a:xfrm>
      </p:grpSpPr>
      <p:sp>
        <p:nvSpPr>
          <p:cNvPr id="165" name="Google Shape;165;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66" name="Google Shape;16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9" name="Google Shape;169;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0" name="Google Shape;17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1" name="Shape 171"/>
        <p:cNvGrpSpPr/>
        <p:nvPr/>
      </p:nvGrpSpPr>
      <p:grpSpPr>
        <a:xfrm>
          <a:off x="0" y="0"/>
          <a:ext cx="0" cy="0"/>
          <a:chOff x="0" y="0"/>
          <a:chExt cx="0" cy="0"/>
        </a:xfrm>
      </p:grpSpPr>
      <p:sp>
        <p:nvSpPr>
          <p:cNvPr id="172" name="Google Shape;172;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174" name="Google Shape;174;p29"/>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5" name="Google Shape;175;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6" name="Google Shape;17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_4">
    <p:spTree>
      <p:nvGrpSpPr>
        <p:cNvPr id="177" name="Shape 177"/>
        <p:cNvGrpSpPr/>
        <p:nvPr/>
      </p:nvGrpSpPr>
      <p:grpSpPr>
        <a:xfrm>
          <a:off x="0" y="0"/>
          <a:ext cx="0" cy="0"/>
          <a:chOff x="0" y="0"/>
          <a:chExt cx="0" cy="0"/>
        </a:xfrm>
      </p:grpSpPr>
      <p:grpSp>
        <p:nvGrpSpPr>
          <p:cNvPr id="178" name="Google Shape;178;p30"/>
          <p:cNvGrpSpPr/>
          <p:nvPr/>
        </p:nvGrpSpPr>
        <p:grpSpPr>
          <a:xfrm>
            <a:off x="4406400" y="0"/>
            <a:ext cx="4737600" cy="5143065"/>
            <a:chOff x="4406400" y="0"/>
            <a:chExt cx="4737600" cy="5143065"/>
          </a:xfrm>
        </p:grpSpPr>
        <p:sp>
          <p:nvSpPr>
            <p:cNvPr id="179" name="Google Shape;179;p3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98" name="Google Shape;198;p30"/>
          <p:cNvSpPr txBox="1"/>
          <p:nvPr>
            <p:ph type="title"/>
          </p:nvPr>
        </p:nvSpPr>
        <p:spPr>
          <a:xfrm>
            <a:off x="1297500" y="393750"/>
            <a:ext cx="7038900" cy="914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eural 2">
  <p:cSld name="TITLE_4_1_1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926" y="0"/>
            <a:ext cx="9142147" cy="5143499"/>
          </a:xfrm>
          <a:prstGeom prst="rect">
            <a:avLst/>
          </a:prstGeom>
          <a:noFill/>
          <a:ln>
            <a:noFill/>
          </a:ln>
        </p:spPr>
      </p:pic>
      <p:pic>
        <p:nvPicPr>
          <p:cNvPr id="18" name="Google Shape;18;p4"/>
          <p:cNvPicPr preferRelativeResize="0"/>
          <p:nvPr/>
        </p:nvPicPr>
        <p:blipFill rotWithShape="1">
          <a:blip r:embed="rId3">
            <a:alphaModFix/>
          </a:blip>
          <a:srcRect b="0" l="0" r="10" t="0"/>
          <a:stretch/>
        </p:blipFill>
        <p:spPr>
          <a:xfrm>
            <a:off x="635097" y="4449912"/>
            <a:ext cx="1306550" cy="191800"/>
          </a:xfrm>
          <a:prstGeom prst="rect">
            <a:avLst/>
          </a:prstGeom>
          <a:noFill/>
          <a:ln>
            <a:noFill/>
          </a:ln>
        </p:spPr>
      </p:pic>
      <p:sp>
        <p:nvSpPr>
          <p:cNvPr id="19" name="Google Shape;19;p4"/>
          <p:cNvSpPr txBox="1"/>
          <p:nvPr>
            <p:ph type="title"/>
          </p:nvPr>
        </p:nvSpPr>
        <p:spPr>
          <a:xfrm>
            <a:off x="547351" y="1745250"/>
            <a:ext cx="5907000" cy="124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202124"/>
                </a:solidFill>
              </a:defRPr>
            </a:lvl2pPr>
            <a:lvl3pPr lvl="2" rtl="0">
              <a:spcBef>
                <a:spcPts val="0"/>
              </a:spcBef>
              <a:spcAft>
                <a:spcPts val="0"/>
              </a:spcAft>
              <a:buNone/>
              <a:defRPr>
                <a:solidFill>
                  <a:srgbClr val="202124"/>
                </a:solidFill>
              </a:defRPr>
            </a:lvl3pPr>
            <a:lvl4pPr lvl="3" rtl="0">
              <a:spcBef>
                <a:spcPts val="0"/>
              </a:spcBef>
              <a:spcAft>
                <a:spcPts val="0"/>
              </a:spcAft>
              <a:buNone/>
              <a:defRPr>
                <a:solidFill>
                  <a:srgbClr val="202124"/>
                </a:solidFill>
              </a:defRPr>
            </a:lvl4pPr>
            <a:lvl5pPr lvl="4" rtl="0">
              <a:spcBef>
                <a:spcPts val="0"/>
              </a:spcBef>
              <a:spcAft>
                <a:spcPts val="0"/>
              </a:spcAft>
              <a:buNone/>
              <a:defRPr>
                <a:solidFill>
                  <a:srgbClr val="202124"/>
                </a:solidFill>
              </a:defRPr>
            </a:lvl5pPr>
            <a:lvl6pPr lvl="5" rtl="0">
              <a:spcBef>
                <a:spcPts val="0"/>
              </a:spcBef>
              <a:spcAft>
                <a:spcPts val="0"/>
              </a:spcAft>
              <a:buNone/>
              <a:defRPr>
                <a:solidFill>
                  <a:srgbClr val="202124"/>
                </a:solidFill>
              </a:defRPr>
            </a:lvl6pPr>
            <a:lvl7pPr lvl="6" rtl="0">
              <a:spcBef>
                <a:spcPts val="0"/>
              </a:spcBef>
              <a:spcAft>
                <a:spcPts val="0"/>
              </a:spcAft>
              <a:buNone/>
              <a:defRPr>
                <a:solidFill>
                  <a:srgbClr val="202124"/>
                </a:solidFill>
              </a:defRPr>
            </a:lvl7pPr>
            <a:lvl8pPr lvl="7" rtl="0">
              <a:spcBef>
                <a:spcPts val="0"/>
              </a:spcBef>
              <a:spcAft>
                <a:spcPts val="0"/>
              </a:spcAft>
              <a:buNone/>
              <a:defRPr>
                <a:solidFill>
                  <a:srgbClr val="202124"/>
                </a:solidFill>
              </a:defRPr>
            </a:lvl8pPr>
            <a:lvl9pPr lvl="8" rtl="0">
              <a:spcBef>
                <a:spcPts val="0"/>
              </a:spcBef>
              <a:spcAft>
                <a:spcPts val="0"/>
              </a:spcAft>
              <a:buNone/>
              <a:defRPr>
                <a:solidFill>
                  <a:srgbClr val="202124"/>
                </a:solidFill>
              </a:defRPr>
            </a:lvl9pPr>
          </a:lstStyle>
          <a:p/>
        </p:txBody>
      </p:sp>
      <p:sp>
        <p:nvSpPr>
          <p:cNvPr id="20" name="Google Shape;20;p4"/>
          <p:cNvSpPr txBox="1"/>
          <p:nvPr>
            <p:ph idx="1" type="subTitle"/>
          </p:nvPr>
        </p:nvSpPr>
        <p:spPr>
          <a:xfrm>
            <a:off x="554727" y="2940100"/>
            <a:ext cx="5907000" cy="4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99" name="Shape 199"/>
        <p:cNvGrpSpPr/>
        <p:nvPr/>
      </p:nvGrpSpPr>
      <p:grpSpPr>
        <a:xfrm>
          <a:off x="0" y="0"/>
          <a:ext cx="0" cy="0"/>
          <a:chOff x="0" y="0"/>
          <a:chExt cx="0" cy="0"/>
        </a:xfrm>
      </p:grpSpPr>
      <p:sp>
        <p:nvSpPr>
          <p:cNvPr id="200" name="Google Shape;200;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01" name="Google Shape;201;p3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203" name="Shape 203"/>
        <p:cNvGrpSpPr/>
        <p:nvPr/>
      </p:nvGrpSpPr>
      <p:grpSpPr>
        <a:xfrm>
          <a:off x="0" y="0"/>
          <a:ext cx="0" cy="0"/>
          <a:chOff x="0" y="0"/>
          <a:chExt cx="0" cy="0"/>
        </a:xfrm>
      </p:grpSpPr>
      <p:sp>
        <p:nvSpPr>
          <p:cNvPr id="204" name="Google Shape;204;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05" name="Google Shape;205;p3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eural 3">
  <p:cSld name="TITLE_4_1_1_1_1_2">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926" y="0"/>
            <a:ext cx="9142147" cy="5143499"/>
          </a:xfrm>
          <a:prstGeom prst="rect">
            <a:avLst/>
          </a:prstGeom>
          <a:noFill/>
          <a:ln>
            <a:noFill/>
          </a:ln>
        </p:spPr>
      </p:pic>
      <p:pic>
        <p:nvPicPr>
          <p:cNvPr id="23" name="Google Shape;23;p5"/>
          <p:cNvPicPr preferRelativeResize="0"/>
          <p:nvPr/>
        </p:nvPicPr>
        <p:blipFill rotWithShape="1">
          <a:blip r:embed="rId3">
            <a:alphaModFix/>
          </a:blip>
          <a:srcRect b="0" l="0" r="10" t="0"/>
          <a:stretch/>
        </p:blipFill>
        <p:spPr>
          <a:xfrm>
            <a:off x="635097" y="4449912"/>
            <a:ext cx="1306550" cy="191800"/>
          </a:xfrm>
          <a:prstGeom prst="rect">
            <a:avLst/>
          </a:prstGeom>
          <a:noFill/>
          <a:ln>
            <a:noFill/>
          </a:ln>
        </p:spPr>
      </p:pic>
      <p:sp>
        <p:nvSpPr>
          <p:cNvPr id="24" name="Google Shape;24;p5"/>
          <p:cNvSpPr txBox="1"/>
          <p:nvPr>
            <p:ph type="title"/>
          </p:nvPr>
        </p:nvSpPr>
        <p:spPr>
          <a:xfrm>
            <a:off x="547351" y="1745250"/>
            <a:ext cx="5907000" cy="124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202124"/>
                </a:solidFill>
              </a:defRPr>
            </a:lvl2pPr>
            <a:lvl3pPr lvl="2" rtl="0">
              <a:spcBef>
                <a:spcPts val="0"/>
              </a:spcBef>
              <a:spcAft>
                <a:spcPts val="0"/>
              </a:spcAft>
              <a:buNone/>
              <a:defRPr>
                <a:solidFill>
                  <a:srgbClr val="202124"/>
                </a:solidFill>
              </a:defRPr>
            </a:lvl3pPr>
            <a:lvl4pPr lvl="3" rtl="0">
              <a:spcBef>
                <a:spcPts val="0"/>
              </a:spcBef>
              <a:spcAft>
                <a:spcPts val="0"/>
              </a:spcAft>
              <a:buNone/>
              <a:defRPr>
                <a:solidFill>
                  <a:srgbClr val="202124"/>
                </a:solidFill>
              </a:defRPr>
            </a:lvl4pPr>
            <a:lvl5pPr lvl="4" rtl="0">
              <a:spcBef>
                <a:spcPts val="0"/>
              </a:spcBef>
              <a:spcAft>
                <a:spcPts val="0"/>
              </a:spcAft>
              <a:buNone/>
              <a:defRPr>
                <a:solidFill>
                  <a:srgbClr val="202124"/>
                </a:solidFill>
              </a:defRPr>
            </a:lvl5pPr>
            <a:lvl6pPr lvl="5" rtl="0">
              <a:spcBef>
                <a:spcPts val="0"/>
              </a:spcBef>
              <a:spcAft>
                <a:spcPts val="0"/>
              </a:spcAft>
              <a:buNone/>
              <a:defRPr>
                <a:solidFill>
                  <a:srgbClr val="202124"/>
                </a:solidFill>
              </a:defRPr>
            </a:lvl6pPr>
            <a:lvl7pPr lvl="6" rtl="0">
              <a:spcBef>
                <a:spcPts val="0"/>
              </a:spcBef>
              <a:spcAft>
                <a:spcPts val="0"/>
              </a:spcAft>
              <a:buNone/>
              <a:defRPr>
                <a:solidFill>
                  <a:srgbClr val="202124"/>
                </a:solidFill>
              </a:defRPr>
            </a:lvl7pPr>
            <a:lvl8pPr lvl="7" rtl="0">
              <a:spcBef>
                <a:spcPts val="0"/>
              </a:spcBef>
              <a:spcAft>
                <a:spcPts val="0"/>
              </a:spcAft>
              <a:buNone/>
              <a:defRPr>
                <a:solidFill>
                  <a:srgbClr val="202124"/>
                </a:solidFill>
              </a:defRPr>
            </a:lvl8pPr>
            <a:lvl9pPr lvl="8" rtl="0">
              <a:spcBef>
                <a:spcPts val="0"/>
              </a:spcBef>
              <a:spcAft>
                <a:spcPts val="0"/>
              </a:spcAft>
              <a:buNone/>
              <a:defRPr>
                <a:solidFill>
                  <a:srgbClr val="202124"/>
                </a:solidFill>
              </a:defRPr>
            </a:lvl9pPr>
          </a:lstStyle>
          <a:p/>
        </p:txBody>
      </p:sp>
      <p:sp>
        <p:nvSpPr>
          <p:cNvPr id="25" name="Google Shape;25;p5"/>
          <p:cNvSpPr txBox="1"/>
          <p:nvPr>
            <p:ph idx="1" type="subTitle"/>
          </p:nvPr>
        </p:nvSpPr>
        <p:spPr>
          <a:xfrm>
            <a:off x="554727" y="2940100"/>
            <a:ext cx="5907000" cy="4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4_1_1_1_1_1">
    <p:spTree>
      <p:nvGrpSpPr>
        <p:cNvPr id="26" name="Shape 26"/>
        <p:cNvGrpSpPr/>
        <p:nvPr/>
      </p:nvGrpSpPr>
      <p:grpSpPr>
        <a:xfrm>
          <a:off x="0" y="0"/>
          <a:ext cx="0" cy="0"/>
          <a:chOff x="0" y="0"/>
          <a:chExt cx="0" cy="0"/>
        </a:xfrm>
      </p:grpSpPr>
      <p:sp>
        <p:nvSpPr>
          <p:cNvPr id="27" name="Google Shape;27;p6"/>
          <p:cNvSpPr/>
          <p:nvPr/>
        </p:nvSpPr>
        <p:spPr>
          <a:xfrm>
            <a:off x="4613700" y="0"/>
            <a:ext cx="45306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 name="Google Shape;28;p6"/>
          <p:cNvPicPr preferRelativeResize="0"/>
          <p:nvPr/>
        </p:nvPicPr>
        <p:blipFill rotWithShape="1">
          <a:blip r:embed="rId2">
            <a:alphaModFix/>
          </a:blip>
          <a:srcRect b="0" l="0" r="10" t="0"/>
          <a:stretch/>
        </p:blipFill>
        <p:spPr>
          <a:xfrm>
            <a:off x="635097" y="4449912"/>
            <a:ext cx="1306550" cy="191800"/>
          </a:xfrm>
          <a:prstGeom prst="rect">
            <a:avLst/>
          </a:prstGeom>
          <a:noFill/>
          <a:ln>
            <a:noFill/>
          </a:ln>
        </p:spPr>
      </p:pic>
      <p:sp>
        <p:nvSpPr>
          <p:cNvPr id="29" name="Google Shape;29;p6"/>
          <p:cNvSpPr txBox="1"/>
          <p:nvPr>
            <p:ph type="title"/>
          </p:nvPr>
        </p:nvSpPr>
        <p:spPr>
          <a:xfrm>
            <a:off x="547351" y="1745250"/>
            <a:ext cx="5907000" cy="124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202124"/>
                </a:solidFill>
              </a:defRPr>
            </a:lvl2pPr>
            <a:lvl3pPr lvl="2" rtl="0">
              <a:spcBef>
                <a:spcPts val="0"/>
              </a:spcBef>
              <a:spcAft>
                <a:spcPts val="0"/>
              </a:spcAft>
              <a:buNone/>
              <a:defRPr>
                <a:solidFill>
                  <a:srgbClr val="202124"/>
                </a:solidFill>
              </a:defRPr>
            </a:lvl3pPr>
            <a:lvl4pPr lvl="3" rtl="0">
              <a:spcBef>
                <a:spcPts val="0"/>
              </a:spcBef>
              <a:spcAft>
                <a:spcPts val="0"/>
              </a:spcAft>
              <a:buNone/>
              <a:defRPr>
                <a:solidFill>
                  <a:srgbClr val="202124"/>
                </a:solidFill>
              </a:defRPr>
            </a:lvl4pPr>
            <a:lvl5pPr lvl="4" rtl="0">
              <a:spcBef>
                <a:spcPts val="0"/>
              </a:spcBef>
              <a:spcAft>
                <a:spcPts val="0"/>
              </a:spcAft>
              <a:buNone/>
              <a:defRPr>
                <a:solidFill>
                  <a:srgbClr val="202124"/>
                </a:solidFill>
              </a:defRPr>
            </a:lvl5pPr>
            <a:lvl6pPr lvl="5" rtl="0">
              <a:spcBef>
                <a:spcPts val="0"/>
              </a:spcBef>
              <a:spcAft>
                <a:spcPts val="0"/>
              </a:spcAft>
              <a:buNone/>
              <a:defRPr>
                <a:solidFill>
                  <a:srgbClr val="202124"/>
                </a:solidFill>
              </a:defRPr>
            </a:lvl6pPr>
            <a:lvl7pPr lvl="6" rtl="0">
              <a:spcBef>
                <a:spcPts val="0"/>
              </a:spcBef>
              <a:spcAft>
                <a:spcPts val="0"/>
              </a:spcAft>
              <a:buNone/>
              <a:defRPr>
                <a:solidFill>
                  <a:srgbClr val="202124"/>
                </a:solidFill>
              </a:defRPr>
            </a:lvl7pPr>
            <a:lvl8pPr lvl="7" rtl="0">
              <a:spcBef>
                <a:spcPts val="0"/>
              </a:spcBef>
              <a:spcAft>
                <a:spcPts val="0"/>
              </a:spcAft>
              <a:buNone/>
              <a:defRPr>
                <a:solidFill>
                  <a:srgbClr val="202124"/>
                </a:solidFill>
              </a:defRPr>
            </a:lvl8pPr>
            <a:lvl9pPr lvl="8" rtl="0">
              <a:spcBef>
                <a:spcPts val="0"/>
              </a:spcBef>
              <a:spcAft>
                <a:spcPts val="0"/>
              </a:spcAft>
              <a:buNone/>
              <a:defRPr>
                <a:solidFill>
                  <a:srgbClr val="202124"/>
                </a:solidFill>
              </a:defRPr>
            </a:lvl9pPr>
          </a:lstStyle>
          <a:p/>
        </p:txBody>
      </p:sp>
      <p:sp>
        <p:nvSpPr>
          <p:cNvPr id="30" name="Google Shape;30;p6"/>
          <p:cNvSpPr txBox="1"/>
          <p:nvPr>
            <p:ph idx="1" type="subTitle"/>
          </p:nvPr>
        </p:nvSpPr>
        <p:spPr>
          <a:xfrm>
            <a:off x="554727" y="2940100"/>
            <a:ext cx="5907000" cy="4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3">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33" name="Google Shape;33;p7"/>
          <p:cNvSpPr txBox="1"/>
          <p:nvPr>
            <p:ph idx="1" type="subTitle"/>
          </p:nvPr>
        </p:nvSpPr>
        <p:spPr>
          <a:xfrm>
            <a:off x="3509018" y="890250"/>
            <a:ext cx="48666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type="title"/>
          </p:nvPr>
        </p:nvSpPr>
        <p:spPr>
          <a:xfrm>
            <a:off x="632098" y="791350"/>
            <a:ext cx="1994400" cy="653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 name="Google Shape;35;p7"/>
          <p:cNvSpPr txBox="1"/>
          <p:nvPr>
            <p:ph idx="2" type="subTitle"/>
          </p:nvPr>
        </p:nvSpPr>
        <p:spPr>
          <a:xfrm>
            <a:off x="3509018" y="1536718"/>
            <a:ext cx="48666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 name="Google Shape;36;p7"/>
          <p:cNvSpPr txBox="1"/>
          <p:nvPr>
            <p:ph idx="3" type="subTitle"/>
          </p:nvPr>
        </p:nvSpPr>
        <p:spPr>
          <a:xfrm>
            <a:off x="3509018" y="2183193"/>
            <a:ext cx="48666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 name="Google Shape;37;p7"/>
          <p:cNvSpPr txBox="1"/>
          <p:nvPr>
            <p:ph idx="4" type="subTitle"/>
          </p:nvPr>
        </p:nvSpPr>
        <p:spPr>
          <a:xfrm>
            <a:off x="3509018" y="2829668"/>
            <a:ext cx="48666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 name="Google Shape;38;p7"/>
          <p:cNvSpPr txBox="1"/>
          <p:nvPr>
            <p:ph idx="5" type="subTitle"/>
          </p:nvPr>
        </p:nvSpPr>
        <p:spPr>
          <a:xfrm>
            <a:off x="3509018" y="3409375"/>
            <a:ext cx="48666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7"/>
          <p:cNvSpPr txBox="1"/>
          <p:nvPr>
            <p:ph idx="6" type="subTitle"/>
          </p:nvPr>
        </p:nvSpPr>
        <p:spPr>
          <a:xfrm>
            <a:off x="3940000" y="834125"/>
            <a:ext cx="48666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7"/>
          <p:cNvSpPr txBox="1"/>
          <p:nvPr>
            <p:ph idx="7" type="subTitle"/>
          </p:nvPr>
        </p:nvSpPr>
        <p:spPr>
          <a:xfrm>
            <a:off x="3940000" y="1489954"/>
            <a:ext cx="48666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 name="Google Shape;41;p7"/>
          <p:cNvSpPr txBox="1"/>
          <p:nvPr>
            <p:ph idx="8" type="subTitle"/>
          </p:nvPr>
        </p:nvSpPr>
        <p:spPr>
          <a:xfrm>
            <a:off x="3940000" y="2117526"/>
            <a:ext cx="48666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 name="Google Shape;42;p7"/>
          <p:cNvSpPr txBox="1"/>
          <p:nvPr>
            <p:ph idx="9" type="subTitle"/>
          </p:nvPr>
        </p:nvSpPr>
        <p:spPr>
          <a:xfrm>
            <a:off x="3940000" y="2754727"/>
            <a:ext cx="48666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7"/>
          <p:cNvSpPr txBox="1"/>
          <p:nvPr>
            <p:ph idx="13" type="subTitle"/>
          </p:nvPr>
        </p:nvSpPr>
        <p:spPr>
          <a:xfrm>
            <a:off x="3940000" y="3391824"/>
            <a:ext cx="48666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Color Block">
  <p:cSld name="TITLE_3_2">
    <p:spTree>
      <p:nvGrpSpPr>
        <p:cNvPr id="44" name="Shape 44"/>
        <p:cNvGrpSpPr/>
        <p:nvPr/>
      </p:nvGrpSpPr>
      <p:grpSpPr>
        <a:xfrm>
          <a:off x="0" y="0"/>
          <a:ext cx="0" cy="0"/>
          <a:chOff x="0" y="0"/>
          <a:chExt cx="0" cy="0"/>
        </a:xfrm>
      </p:grpSpPr>
      <p:sp>
        <p:nvSpPr>
          <p:cNvPr id="45" name="Google Shape;45;p8"/>
          <p:cNvSpPr/>
          <p:nvPr/>
        </p:nvSpPr>
        <p:spPr>
          <a:xfrm>
            <a:off x="3581350" y="0"/>
            <a:ext cx="55626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8"/>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47" name="Google Shape;47;p8"/>
          <p:cNvSpPr txBox="1"/>
          <p:nvPr>
            <p:ph idx="1" type="subTitle"/>
          </p:nvPr>
        </p:nvSpPr>
        <p:spPr>
          <a:xfrm>
            <a:off x="4088225" y="890250"/>
            <a:ext cx="42873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8" name="Google Shape;48;p8"/>
          <p:cNvSpPr txBox="1"/>
          <p:nvPr>
            <p:ph type="title"/>
          </p:nvPr>
        </p:nvSpPr>
        <p:spPr>
          <a:xfrm>
            <a:off x="632098" y="1959150"/>
            <a:ext cx="1994400" cy="653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 name="Google Shape;49;p8"/>
          <p:cNvSpPr txBox="1"/>
          <p:nvPr>
            <p:ph idx="2" type="subTitle"/>
          </p:nvPr>
        </p:nvSpPr>
        <p:spPr>
          <a:xfrm>
            <a:off x="4088225" y="1536718"/>
            <a:ext cx="42873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0" name="Google Shape;50;p8"/>
          <p:cNvSpPr txBox="1"/>
          <p:nvPr>
            <p:ph idx="3" type="subTitle"/>
          </p:nvPr>
        </p:nvSpPr>
        <p:spPr>
          <a:xfrm>
            <a:off x="4088225" y="2183193"/>
            <a:ext cx="42873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1" name="Google Shape;51;p8"/>
          <p:cNvSpPr txBox="1"/>
          <p:nvPr>
            <p:ph idx="4" type="subTitle"/>
          </p:nvPr>
        </p:nvSpPr>
        <p:spPr>
          <a:xfrm>
            <a:off x="4088225" y="2829668"/>
            <a:ext cx="42873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2" name="Google Shape;52;p8"/>
          <p:cNvSpPr txBox="1"/>
          <p:nvPr>
            <p:ph idx="5" type="subTitle"/>
          </p:nvPr>
        </p:nvSpPr>
        <p:spPr>
          <a:xfrm>
            <a:off x="4088225" y="3409375"/>
            <a:ext cx="4287300" cy="33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3" name="Google Shape;53;p8"/>
          <p:cNvSpPr txBox="1"/>
          <p:nvPr>
            <p:ph idx="6" type="subTitle"/>
          </p:nvPr>
        </p:nvSpPr>
        <p:spPr>
          <a:xfrm>
            <a:off x="4572000" y="834125"/>
            <a:ext cx="42345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4" name="Google Shape;54;p8"/>
          <p:cNvSpPr txBox="1"/>
          <p:nvPr>
            <p:ph idx="7" type="subTitle"/>
          </p:nvPr>
        </p:nvSpPr>
        <p:spPr>
          <a:xfrm>
            <a:off x="4572000" y="1489954"/>
            <a:ext cx="42345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5" name="Google Shape;55;p8"/>
          <p:cNvSpPr txBox="1"/>
          <p:nvPr>
            <p:ph idx="8" type="subTitle"/>
          </p:nvPr>
        </p:nvSpPr>
        <p:spPr>
          <a:xfrm>
            <a:off x="4572000" y="2117527"/>
            <a:ext cx="42345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6" name="Google Shape;56;p8"/>
          <p:cNvSpPr txBox="1"/>
          <p:nvPr>
            <p:ph idx="9" type="subTitle"/>
          </p:nvPr>
        </p:nvSpPr>
        <p:spPr>
          <a:xfrm>
            <a:off x="4572000" y="2754727"/>
            <a:ext cx="42345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7" name="Google Shape;57;p8"/>
          <p:cNvSpPr txBox="1"/>
          <p:nvPr>
            <p:ph idx="13" type="subTitle"/>
          </p:nvPr>
        </p:nvSpPr>
        <p:spPr>
          <a:xfrm>
            <a:off x="4572000" y="3391825"/>
            <a:ext cx="4234500" cy="51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TITLE_3_1">
    <p:spTree>
      <p:nvGrpSpPr>
        <p:cNvPr id="58" name="Shape 58"/>
        <p:cNvGrpSpPr/>
        <p:nvPr/>
      </p:nvGrpSpPr>
      <p:grpSpPr>
        <a:xfrm>
          <a:off x="0" y="0"/>
          <a:ext cx="0" cy="0"/>
          <a:chOff x="0" y="0"/>
          <a:chExt cx="0" cy="0"/>
        </a:xfrm>
      </p:grpSpPr>
      <p:sp>
        <p:nvSpPr>
          <p:cNvPr id="59" name="Google Shape;59;p9"/>
          <p:cNvSpPr/>
          <p:nvPr/>
        </p:nvSpPr>
        <p:spPr>
          <a:xfrm>
            <a:off x="150" y="0"/>
            <a:ext cx="9144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9"/>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61" name="Google Shape;61;p9"/>
          <p:cNvSpPr txBox="1"/>
          <p:nvPr>
            <p:ph idx="1" type="subTitle"/>
          </p:nvPr>
        </p:nvSpPr>
        <p:spPr>
          <a:xfrm>
            <a:off x="632094" y="612500"/>
            <a:ext cx="6848100" cy="609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9"/>
          <p:cNvSpPr txBox="1"/>
          <p:nvPr>
            <p:ph type="title"/>
          </p:nvPr>
        </p:nvSpPr>
        <p:spPr>
          <a:xfrm>
            <a:off x="632098" y="1184851"/>
            <a:ext cx="5822400" cy="170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quare">
  <p:cSld name="TITLE_3_1_4">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2">
            <a:alphaModFix/>
          </a:blip>
          <a:srcRect b="0" l="0" r="10" t="0"/>
          <a:stretch/>
        </p:blipFill>
        <p:spPr>
          <a:xfrm>
            <a:off x="7297520" y="4579338"/>
            <a:ext cx="1306550" cy="191800"/>
          </a:xfrm>
          <a:prstGeom prst="rect">
            <a:avLst/>
          </a:prstGeom>
          <a:noFill/>
          <a:ln>
            <a:noFill/>
          </a:ln>
        </p:spPr>
      </p:pic>
      <p:sp>
        <p:nvSpPr>
          <p:cNvPr id="65" name="Google Shape;65;p10"/>
          <p:cNvSpPr txBox="1"/>
          <p:nvPr>
            <p:ph idx="1" type="subTitle"/>
          </p:nvPr>
        </p:nvSpPr>
        <p:spPr>
          <a:xfrm>
            <a:off x="632094" y="612500"/>
            <a:ext cx="6848100" cy="609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4285F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10"/>
          <p:cNvSpPr txBox="1"/>
          <p:nvPr>
            <p:ph type="title"/>
          </p:nvPr>
        </p:nvSpPr>
        <p:spPr>
          <a:xfrm>
            <a:off x="632098" y="1184851"/>
            <a:ext cx="5822400" cy="170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 name="Google Shape;67;p10"/>
          <p:cNvPicPr preferRelativeResize="0"/>
          <p:nvPr/>
        </p:nvPicPr>
        <p:blipFill rotWithShape="1">
          <a:blip r:embed="rId3">
            <a:alphaModFix/>
          </a:blip>
          <a:srcRect b="36281" l="70587" r="0" t="0"/>
          <a:stretch/>
        </p:blipFill>
        <p:spPr>
          <a:xfrm>
            <a:off x="6454500" y="-525"/>
            <a:ext cx="2689497" cy="3277951"/>
          </a:xfrm>
          <a:prstGeom prst="rect">
            <a:avLst/>
          </a:prstGeom>
          <a:noFill/>
          <a:ln>
            <a:noFill/>
          </a:ln>
        </p:spPr>
      </p:pic>
    </p:spTree>
  </p:cSld>
  <p:clrMapOvr>
    <a:masterClrMapping/>
  </p:clrMapOvr>
  <p:extLst>
    <p:ext uri="{DCECCB84-F9BA-43D5-87BE-67443E8EF086}">
      <p15:sldGuideLst>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8.gif"/><Relationship Id="rId5" Type="http://schemas.openxmlformats.org/officeDocument/2006/relationships/image" Target="../media/image13.gif"/><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7.gif"/><Relationship Id="rId4" Type="http://schemas.openxmlformats.org/officeDocument/2006/relationships/image" Target="../media/image3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9.gif"/><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41.gif"/><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26.png"/><Relationship Id="rId9"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7.png"/><Relationship Id="rId8" Type="http://schemas.openxmlformats.org/officeDocument/2006/relationships/image" Target="../media/image36.gif"/><Relationship Id="rId11" Type="http://schemas.openxmlformats.org/officeDocument/2006/relationships/image" Target="../media/image42.png"/><Relationship Id="rId10" Type="http://schemas.openxmlformats.org/officeDocument/2006/relationships/image" Target="../media/image39.png"/><Relationship Id="rId13" Type="http://schemas.openxmlformats.org/officeDocument/2006/relationships/image" Target="../media/image44.png"/><Relationship Id="rId12" Type="http://schemas.openxmlformats.org/officeDocument/2006/relationships/image" Target="../media/image38.png"/><Relationship Id="rId15" Type="http://schemas.openxmlformats.org/officeDocument/2006/relationships/image" Target="../media/image11.png"/><Relationship Id="rId1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33.png"/><Relationship Id="rId6"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9.gif"/><Relationship Id="rId5" Type="http://schemas.openxmlformats.org/officeDocument/2006/relationships/image" Target="../media/image16.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gif"/><Relationship Id="rId5" Type="http://schemas.openxmlformats.org/officeDocument/2006/relationships/image" Target="../media/image16.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547350" y="1032475"/>
            <a:ext cx="6777900" cy="16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Reward Machines for Vision-Based Robotic Manipulation</a:t>
            </a:r>
            <a:endParaRPr/>
          </a:p>
        </p:txBody>
      </p:sp>
      <p:pic>
        <p:nvPicPr>
          <p:cNvPr id="212" name="Google Shape;212;p33"/>
          <p:cNvPicPr preferRelativeResize="0"/>
          <p:nvPr/>
        </p:nvPicPr>
        <p:blipFill>
          <a:blip r:embed="rId3">
            <a:alphaModFix/>
          </a:blip>
          <a:stretch>
            <a:fillRect/>
          </a:stretch>
        </p:blipFill>
        <p:spPr>
          <a:xfrm>
            <a:off x="656425" y="2871725"/>
            <a:ext cx="712150" cy="712150"/>
          </a:xfrm>
          <a:prstGeom prst="rect">
            <a:avLst/>
          </a:prstGeom>
          <a:noFill/>
          <a:ln cap="flat" cmpd="sng" w="9525">
            <a:solidFill>
              <a:srgbClr val="595959"/>
            </a:solidFill>
            <a:prstDash val="solid"/>
            <a:round/>
            <a:headEnd len="sm" w="sm" type="none"/>
            <a:tailEnd len="sm" w="sm" type="none"/>
          </a:ln>
        </p:spPr>
      </p:pic>
      <p:pic>
        <p:nvPicPr>
          <p:cNvPr id="213" name="Google Shape;213;p33"/>
          <p:cNvPicPr preferRelativeResize="0"/>
          <p:nvPr/>
        </p:nvPicPr>
        <p:blipFill>
          <a:blip r:embed="rId4">
            <a:alphaModFix/>
          </a:blip>
          <a:stretch>
            <a:fillRect/>
          </a:stretch>
        </p:blipFill>
        <p:spPr>
          <a:xfrm>
            <a:off x="1488940" y="2871725"/>
            <a:ext cx="712150" cy="712150"/>
          </a:xfrm>
          <a:prstGeom prst="rect">
            <a:avLst/>
          </a:prstGeom>
          <a:noFill/>
          <a:ln cap="flat" cmpd="sng" w="9525">
            <a:solidFill>
              <a:srgbClr val="595959"/>
            </a:solidFill>
            <a:prstDash val="solid"/>
            <a:round/>
            <a:headEnd len="sm" w="sm" type="none"/>
            <a:tailEnd len="sm" w="sm" type="none"/>
          </a:ln>
        </p:spPr>
      </p:pic>
      <p:pic>
        <p:nvPicPr>
          <p:cNvPr id="214" name="Google Shape;214;p33"/>
          <p:cNvPicPr preferRelativeResize="0"/>
          <p:nvPr/>
        </p:nvPicPr>
        <p:blipFill>
          <a:blip r:embed="rId5">
            <a:alphaModFix/>
          </a:blip>
          <a:stretch>
            <a:fillRect/>
          </a:stretch>
        </p:blipFill>
        <p:spPr>
          <a:xfrm>
            <a:off x="2321455" y="2871725"/>
            <a:ext cx="712151" cy="712150"/>
          </a:xfrm>
          <a:prstGeom prst="rect">
            <a:avLst/>
          </a:prstGeom>
          <a:noFill/>
          <a:ln cap="flat" cmpd="sng" w="9525">
            <a:solidFill>
              <a:srgbClr val="595959"/>
            </a:solidFill>
            <a:prstDash val="solid"/>
            <a:round/>
            <a:headEnd len="sm" w="sm" type="none"/>
            <a:tailEnd len="sm" w="sm" type="none"/>
          </a:ln>
        </p:spPr>
      </p:pic>
      <p:pic>
        <p:nvPicPr>
          <p:cNvPr id="215" name="Google Shape;215;p33"/>
          <p:cNvPicPr preferRelativeResize="0"/>
          <p:nvPr/>
        </p:nvPicPr>
        <p:blipFill>
          <a:blip r:embed="rId6">
            <a:alphaModFix/>
          </a:blip>
          <a:stretch>
            <a:fillRect/>
          </a:stretch>
        </p:blipFill>
        <p:spPr>
          <a:xfrm>
            <a:off x="3153970" y="2871725"/>
            <a:ext cx="712150" cy="712150"/>
          </a:xfrm>
          <a:prstGeom prst="rect">
            <a:avLst/>
          </a:prstGeom>
          <a:noFill/>
          <a:ln cap="flat" cmpd="sng" w="9525">
            <a:solidFill>
              <a:srgbClr val="595959"/>
            </a:solidFill>
            <a:prstDash val="solid"/>
            <a:round/>
            <a:headEnd len="sm" w="sm" type="none"/>
            <a:tailEnd len="sm" w="sm" type="none"/>
          </a:ln>
        </p:spPr>
      </p:pic>
      <p:pic>
        <p:nvPicPr>
          <p:cNvPr id="216" name="Google Shape;216;p33"/>
          <p:cNvPicPr preferRelativeResize="0"/>
          <p:nvPr/>
        </p:nvPicPr>
        <p:blipFill>
          <a:blip r:embed="rId7">
            <a:alphaModFix/>
          </a:blip>
          <a:stretch>
            <a:fillRect/>
          </a:stretch>
        </p:blipFill>
        <p:spPr>
          <a:xfrm>
            <a:off x="3986485" y="2871725"/>
            <a:ext cx="712150" cy="712150"/>
          </a:xfrm>
          <a:prstGeom prst="rect">
            <a:avLst/>
          </a:prstGeom>
          <a:noFill/>
          <a:ln cap="flat" cmpd="sng" w="9525">
            <a:solidFill>
              <a:srgbClr val="595959"/>
            </a:solidFill>
            <a:prstDash val="solid"/>
            <a:round/>
            <a:headEnd len="sm" w="sm" type="none"/>
            <a:tailEnd len="sm" w="sm" type="none"/>
          </a:ln>
        </p:spPr>
      </p:pic>
      <p:pic>
        <p:nvPicPr>
          <p:cNvPr id="217" name="Google Shape;217;p33"/>
          <p:cNvPicPr preferRelativeResize="0"/>
          <p:nvPr/>
        </p:nvPicPr>
        <p:blipFill>
          <a:blip r:embed="rId8">
            <a:alphaModFix/>
          </a:blip>
          <a:stretch>
            <a:fillRect/>
          </a:stretch>
        </p:blipFill>
        <p:spPr>
          <a:xfrm>
            <a:off x="4819000" y="2871725"/>
            <a:ext cx="712150" cy="712150"/>
          </a:xfrm>
          <a:prstGeom prst="rect">
            <a:avLst/>
          </a:prstGeom>
          <a:noFill/>
          <a:ln cap="flat" cmpd="sng" w="9525">
            <a:solidFill>
              <a:srgbClr val="595959"/>
            </a:solidFill>
            <a:prstDash val="solid"/>
            <a:round/>
            <a:headEnd len="sm" w="sm" type="none"/>
            <a:tailEnd len="sm" w="sm" type="none"/>
          </a:ln>
        </p:spPr>
      </p:pic>
      <p:sp>
        <p:nvSpPr>
          <p:cNvPr id="218" name="Google Shape;218;p33"/>
          <p:cNvSpPr txBox="1"/>
          <p:nvPr>
            <p:ph idx="1" type="subTitle"/>
          </p:nvPr>
        </p:nvSpPr>
        <p:spPr>
          <a:xfrm>
            <a:off x="656400" y="3583875"/>
            <a:ext cx="712200" cy="692100"/>
          </a:xfrm>
          <a:prstGeom prst="rect">
            <a:avLst/>
          </a:prstGeom>
        </p:spPr>
        <p:txBody>
          <a:bodyPr anchorCtr="0" anchor="t" bIns="91425" lIns="0" spcFirstLastPara="1" rIns="0" wrap="square" tIns="54000">
            <a:noAutofit/>
          </a:bodyPr>
          <a:lstStyle/>
          <a:p>
            <a:pPr indent="0" lvl="0" marL="0" rtl="0" algn="ctr">
              <a:lnSpc>
                <a:spcPct val="95000"/>
              </a:lnSpc>
              <a:spcBef>
                <a:spcPts val="0"/>
              </a:spcBef>
              <a:spcAft>
                <a:spcPts val="0"/>
              </a:spcAft>
              <a:buSzPts val="523"/>
              <a:buNone/>
            </a:pPr>
            <a:r>
              <a:rPr lang="en-GB" sz="900" u="sng">
                <a:latin typeface="Google Sans Medium"/>
                <a:ea typeface="Google Sans Medium"/>
                <a:cs typeface="Google Sans Medium"/>
                <a:sym typeface="Google Sans Medium"/>
              </a:rPr>
              <a:t>Alberto Camacho</a:t>
            </a:r>
            <a:br>
              <a:rPr b="1" lang="en-GB" sz="900"/>
            </a:br>
            <a:endParaRPr b="1" sz="400"/>
          </a:p>
          <a:p>
            <a:pPr indent="0" lvl="0" marL="0" rtl="0" algn="ctr">
              <a:lnSpc>
                <a:spcPct val="95000"/>
              </a:lnSpc>
              <a:spcBef>
                <a:spcPts val="0"/>
              </a:spcBef>
              <a:spcAft>
                <a:spcPts val="0"/>
              </a:spcAft>
              <a:buSzPts val="523"/>
              <a:buNone/>
            </a:pPr>
            <a:r>
              <a:t/>
            </a:r>
            <a:endParaRPr sz="800">
              <a:latin typeface="Google Sans Medium"/>
              <a:ea typeface="Google Sans Medium"/>
              <a:cs typeface="Google Sans Medium"/>
              <a:sym typeface="Google Sans Medium"/>
            </a:endParaRPr>
          </a:p>
        </p:txBody>
      </p:sp>
      <p:sp>
        <p:nvSpPr>
          <p:cNvPr id="219" name="Google Shape;219;p33"/>
          <p:cNvSpPr txBox="1"/>
          <p:nvPr>
            <p:ph idx="1" type="subTitle"/>
          </p:nvPr>
        </p:nvSpPr>
        <p:spPr>
          <a:xfrm>
            <a:off x="1486205" y="3583875"/>
            <a:ext cx="712200" cy="692100"/>
          </a:xfrm>
          <a:prstGeom prst="rect">
            <a:avLst/>
          </a:prstGeom>
        </p:spPr>
        <p:txBody>
          <a:bodyPr anchorCtr="0" anchor="t" bIns="91425" lIns="0" spcFirstLastPara="1" rIns="0" wrap="square" tIns="54000">
            <a:noAutofit/>
          </a:bodyPr>
          <a:lstStyle/>
          <a:p>
            <a:pPr indent="0" lvl="0" marL="0" rtl="0" algn="ctr">
              <a:lnSpc>
                <a:spcPct val="95000"/>
              </a:lnSpc>
              <a:spcBef>
                <a:spcPts val="0"/>
              </a:spcBef>
              <a:spcAft>
                <a:spcPts val="0"/>
              </a:spcAft>
              <a:buSzPts val="523"/>
              <a:buNone/>
            </a:pPr>
            <a:r>
              <a:rPr lang="en-GB" sz="900"/>
              <a:t>Jacob </a:t>
            </a:r>
            <a:br>
              <a:rPr lang="en-GB" sz="900"/>
            </a:br>
            <a:r>
              <a:rPr lang="en-GB" sz="900"/>
              <a:t>Varley</a:t>
            </a:r>
            <a:br>
              <a:rPr lang="en-GB" sz="900"/>
            </a:br>
            <a:endParaRPr sz="400"/>
          </a:p>
          <a:p>
            <a:pPr indent="0" lvl="0" marL="0" rtl="0" algn="ctr">
              <a:lnSpc>
                <a:spcPct val="95000"/>
              </a:lnSpc>
              <a:spcBef>
                <a:spcPts val="0"/>
              </a:spcBef>
              <a:spcAft>
                <a:spcPts val="0"/>
              </a:spcAft>
              <a:buSzPts val="523"/>
              <a:buNone/>
            </a:pPr>
            <a:r>
              <a:t/>
            </a:r>
            <a:endParaRPr sz="800">
              <a:latin typeface="Google Sans Medium"/>
              <a:ea typeface="Google Sans Medium"/>
              <a:cs typeface="Google Sans Medium"/>
              <a:sym typeface="Google Sans Medium"/>
            </a:endParaRPr>
          </a:p>
        </p:txBody>
      </p:sp>
      <p:sp>
        <p:nvSpPr>
          <p:cNvPr id="220" name="Google Shape;220;p33"/>
          <p:cNvSpPr txBox="1"/>
          <p:nvPr>
            <p:ph idx="1" type="subTitle"/>
          </p:nvPr>
        </p:nvSpPr>
        <p:spPr>
          <a:xfrm>
            <a:off x="2316010" y="3583875"/>
            <a:ext cx="712200" cy="692100"/>
          </a:xfrm>
          <a:prstGeom prst="rect">
            <a:avLst/>
          </a:prstGeom>
        </p:spPr>
        <p:txBody>
          <a:bodyPr anchorCtr="0" anchor="t" bIns="91425" lIns="0" spcFirstLastPara="1" rIns="0" wrap="square" tIns="54000">
            <a:noAutofit/>
          </a:bodyPr>
          <a:lstStyle/>
          <a:p>
            <a:pPr indent="0" lvl="0" marL="0" rtl="0" algn="ctr">
              <a:lnSpc>
                <a:spcPct val="95000"/>
              </a:lnSpc>
              <a:spcBef>
                <a:spcPts val="0"/>
              </a:spcBef>
              <a:spcAft>
                <a:spcPts val="0"/>
              </a:spcAft>
              <a:buSzPts val="523"/>
              <a:buNone/>
            </a:pPr>
            <a:r>
              <a:rPr lang="en-GB" sz="900"/>
              <a:t>Andy</a:t>
            </a:r>
            <a:br>
              <a:rPr lang="en-GB" sz="900"/>
            </a:br>
            <a:r>
              <a:rPr lang="en-GB" sz="900"/>
              <a:t>Zeng</a:t>
            </a:r>
            <a:br>
              <a:rPr lang="en-GB" sz="900"/>
            </a:br>
            <a:endParaRPr sz="400"/>
          </a:p>
          <a:p>
            <a:pPr indent="0" lvl="0" marL="0" rtl="0" algn="ctr">
              <a:lnSpc>
                <a:spcPct val="95000"/>
              </a:lnSpc>
              <a:spcBef>
                <a:spcPts val="0"/>
              </a:spcBef>
              <a:spcAft>
                <a:spcPts val="0"/>
              </a:spcAft>
              <a:buSzPts val="523"/>
              <a:buNone/>
            </a:pPr>
            <a:r>
              <a:t/>
            </a:r>
            <a:endParaRPr sz="800">
              <a:latin typeface="Google Sans Medium"/>
              <a:ea typeface="Google Sans Medium"/>
              <a:cs typeface="Google Sans Medium"/>
              <a:sym typeface="Google Sans Medium"/>
            </a:endParaRPr>
          </a:p>
        </p:txBody>
      </p:sp>
      <p:sp>
        <p:nvSpPr>
          <p:cNvPr id="221" name="Google Shape;221;p33"/>
          <p:cNvSpPr txBox="1"/>
          <p:nvPr>
            <p:ph idx="1" type="subTitle"/>
          </p:nvPr>
        </p:nvSpPr>
        <p:spPr>
          <a:xfrm>
            <a:off x="3145815" y="3583875"/>
            <a:ext cx="712200" cy="692100"/>
          </a:xfrm>
          <a:prstGeom prst="rect">
            <a:avLst/>
          </a:prstGeom>
        </p:spPr>
        <p:txBody>
          <a:bodyPr anchorCtr="0" anchor="t" bIns="91425" lIns="0" spcFirstLastPara="1" rIns="0" wrap="square" tIns="54000">
            <a:noAutofit/>
          </a:bodyPr>
          <a:lstStyle/>
          <a:p>
            <a:pPr indent="0" lvl="0" marL="0" rtl="0" algn="ctr">
              <a:lnSpc>
                <a:spcPct val="95000"/>
              </a:lnSpc>
              <a:spcBef>
                <a:spcPts val="0"/>
              </a:spcBef>
              <a:spcAft>
                <a:spcPts val="0"/>
              </a:spcAft>
              <a:buSzPts val="523"/>
              <a:buNone/>
            </a:pPr>
            <a:r>
              <a:rPr lang="en-GB" sz="900"/>
              <a:t>Deepali</a:t>
            </a:r>
            <a:br>
              <a:rPr lang="en-GB" sz="900"/>
            </a:br>
            <a:r>
              <a:rPr lang="en-GB" sz="900"/>
              <a:t>Jain</a:t>
            </a:r>
            <a:br>
              <a:rPr lang="en-GB" sz="900"/>
            </a:br>
            <a:endParaRPr sz="400"/>
          </a:p>
          <a:p>
            <a:pPr indent="0" lvl="0" marL="0" rtl="0" algn="ctr">
              <a:lnSpc>
                <a:spcPct val="95000"/>
              </a:lnSpc>
              <a:spcBef>
                <a:spcPts val="0"/>
              </a:spcBef>
              <a:spcAft>
                <a:spcPts val="0"/>
              </a:spcAft>
              <a:buSzPts val="523"/>
              <a:buNone/>
            </a:pPr>
            <a:r>
              <a:t/>
            </a:r>
            <a:endParaRPr sz="800">
              <a:latin typeface="Google Sans Medium"/>
              <a:ea typeface="Google Sans Medium"/>
              <a:cs typeface="Google Sans Medium"/>
              <a:sym typeface="Google Sans Medium"/>
            </a:endParaRPr>
          </a:p>
        </p:txBody>
      </p:sp>
      <p:sp>
        <p:nvSpPr>
          <p:cNvPr id="222" name="Google Shape;222;p33"/>
          <p:cNvSpPr txBox="1"/>
          <p:nvPr>
            <p:ph idx="1" type="subTitle"/>
          </p:nvPr>
        </p:nvSpPr>
        <p:spPr>
          <a:xfrm>
            <a:off x="3975620" y="3583875"/>
            <a:ext cx="712200" cy="692100"/>
          </a:xfrm>
          <a:prstGeom prst="rect">
            <a:avLst/>
          </a:prstGeom>
        </p:spPr>
        <p:txBody>
          <a:bodyPr anchorCtr="0" anchor="t" bIns="91425" lIns="0" spcFirstLastPara="1" rIns="0" wrap="square" tIns="54000">
            <a:noAutofit/>
          </a:bodyPr>
          <a:lstStyle/>
          <a:p>
            <a:pPr indent="0" lvl="0" marL="0" rtl="0" algn="ctr">
              <a:lnSpc>
                <a:spcPct val="95000"/>
              </a:lnSpc>
              <a:spcBef>
                <a:spcPts val="0"/>
              </a:spcBef>
              <a:spcAft>
                <a:spcPts val="0"/>
              </a:spcAft>
              <a:buSzPts val="523"/>
              <a:buNone/>
            </a:pPr>
            <a:r>
              <a:rPr lang="en-GB" sz="900"/>
              <a:t>Atil</a:t>
            </a:r>
            <a:br>
              <a:rPr lang="en-GB" sz="900"/>
            </a:br>
            <a:r>
              <a:rPr lang="en-GB" sz="900"/>
              <a:t>Iscen</a:t>
            </a:r>
            <a:br>
              <a:rPr lang="en-GB" sz="900"/>
            </a:br>
            <a:endParaRPr sz="400"/>
          </a:p>
          <a:p>
            <a:pPr indent="0" lvl="0" marL="0" rtl="0" algn="ctr">
              <a:lnSpc>
                <a:spcPct val="95000"/>
              </a:lnSpc>
              <a:spcBef>
                <a:spcPts val="0"/>
              </a:spcBef>
              <a:spcAft>
                <a:spcPts val="0"/>
              </a:spcAft>
              <a:buSzPts val="523"/>
              <a:buNone/>
            </a:pPr>
            <a:r>
              <a:t/>
            </a:r>
            <a:endParaRPr sz="800">
              <a:latin typeface="Google Sans Medium"/>
              <a:ea typeface="Google Sans Medium"/>
              <a:cs typeface="Google Sans Medium"/>
              <a:sym typeface="Google Sans Medium"/>
            </a:endParaRPr>
          </a:p>
        </p:txBody>
      </p:sp>
      <p:sp>
        <p:nvSpPr>
          <p:cNvPr id="223" name="Google Shape;223;p33"/>
          <p:cNvSpPr txBox="1"/>
          <p:nvPr>
            <p:ph idx="1" type="subTitle"/>
          </p:nvPr>
        </p:nvSpPr>
        <p:spPr>
          <a:xfrm>
            <a:off x="4805425" y="3583875"/>
            <a:ext cx="712200" cy="692100"/>
          </a:xfrm>
          <a:prstGeom prst="rect">
            <a:avLst/>
          </a:prstGeom>
        </p:spPr>
        <p:txBody>
          <a:bodyPr anchorCtr="0" anchor="t" bIns="91425" lIns="0" spcFirstLastPara="1" rIns="0" wrap="square" tIns="54000">
            <a:noAutofit/>
          </a:bodyPr>
          <a:lstStyle/>
          <a:p>
            <a:pPr indent="0" lvl="0" marL="0" rtl="0" algn="ctr">
              <a:lnSpc>
                <a:spcPct val="95000"/>
              </a:lnSpc>
              <a:spcBef>
                <a:spcPts val="0"/>
              </a:spcBef>
              <a:spcAft>
                <a:spcPts val="0"/>
              </a:spcAft>
              <a:buSzPts val="523"/>
              <a:buNone/>
            </a:pPr>
            <a:r>
              <a:rPr lang="en-GB" sz="900"/>
              <a:t>Dmitry</a:t>
            </a:r>
            <a:br>
              <a:rPr lang="en-GB" sz="900"/>
            </a:br>
            <a:r>
              <a:rPr lang="en-GB" sz="900"/>
              <a:t>Kalashnikov</a:t>
            </a:r>
            <a:br>
              <a:rPr lang="en-GB" sz="900"/>
            </a:br>
            <a:endParaRPr sz="400"/>
          </a:p>
          <a:p>
            <a:pPr indent="0" lvl="0" marL="0" rtl="0" algn="ctr">
              <a:lnSpc>
                <a:spcPct val="95000"/>
              </a:lnSpc>
              <a:spcBef>
                <a:spcPts val="0"/>
              </a:spcBef>
              <a:spcAft>
                <a:spcPts val="0"/>
              </a:spcAft>
              <a:buSzPts val="523"/>
              <a:buNone/>
            </a:pPr>
            <a:r>
              <a:t/>
            </a:r>
            <a:endParaRPr sz="800">
              <a:latin typeface="Google Sans Medium"/>
              <a:ea typeface="Google Sans Medium"/>
              <a:cs typeface="Google Sans Medium"/>
              <a:sym typeface="Google Sans Medium"/>
            </a:endParaRPr>
          </a:p>
        </p:txBody>
      </p:sp>
      <p:sp>
        <p:nvSpPr>
          <p:cNvPr id="224" name="Google Shape;224;p33"/>
          <p:cNvSpPr txBox="1"/>
          <p:nvPr/>
        </p:nvSpPr>
        <p:spPr>
          <a:xfrm>
            <a:off x="8007894" y="4433999"/>
            <a:ext cx="846000" cy="30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800">
                <a:solidFill>
                  <a:srgbClr val="666666"/>
                </a:solidFill>
                <a:latin typeface="EB Garamond"/>
                <a:ea typeface="EB Garamond"/>
                <a:cs typeface="EB Garamond"/>
                <a:sym typeface="EB Garamond"/>
              </a:rPr>
              <a:t>Robotics at Google</a:t>
            </a:r>
            <a:endParaRPr sz="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GB" sz="800">
                <a:solidFill>
                  <a:srgbClr val="666666"/>
                </a:solidFill>
                <a:latin typeface="EB Garamond"/>
                <a:ea typeface="EB Garamond"/>
                <a:cs typeface="EB Garamond"/>
                <a:sym typeface="EB Garamond"/>
              </a:rPr>
              <a:t>New York</a:t>
            </a:r>
            <a:endParaRPr sz="1200">
              <a:solidFill>
                <a:srgbClr val="666666"/>
              </a:solidFill>
              <a:latin typeface="Raleway Thin"/>
              <a:ea typeface="Raleway Thin"/>
              <a:cs typeface="Raleway Thin"/>
              <a:sym typeface="Raleway Thin"/>
            </a:endParaRPr>
          </a:p>
          <a:p>
            <a:pPr indent="0" lvl="0" marL="0" rtl="0" algn="l">
              <a:spcBef>
                <a:spcPts val="0"/>
              </a:spcBef>
              <a:spcAft>
                <a:spcPts val="0"/>
              </a:spcAft>
              <a:buNone/>
            </a:pPr>
            <a:r>
              <a:t/>
            </a:r>
            <a:endParaRPr sz="1600">
              <a:solidFill>
                <a:srgbClr val="666666"/>
              </a:solidFill>
              <a:latin typeface="Raleway Thin"/>
              <a:ea typeface="Raleway Thin"/>
              <a:cs typeface="Raleway Thin"/>
              <a:sym typeface="Raleway Thin"/>
            </a:endParaRPr>
          </a:p>
        </p:txBody>
      </p:sp>
      <p:pic>
        <p:nvPicPr>
          <p:cNvPr id="225" name="Google Shape;225;p33"/>
          <p:cNvPicPr preferRelativeResize="0"/>
          <p:nvPr/>
        </p:nvPicPr>
        <p:blipFill>
          <a:blip r:embed="rId9">
            <a:alphaModFix/>
          </a:blip>
          <a:stretch>
            <a:fillRect/>
          </a:stretch>
        </p:blipFill>
        <p:spPr>
          <a:xfrm>
            <a:off x="7660070" y="4443449"/>
            <a:ext cx="255676" cy="241333"/>
          </a:xfrm>
          <a:prstGeom prst="rect">
            <a:avLst/>
          </a:prstGeom>
          <a:noFill/>
          <a:ln>
            <a:noFill/>
          </a:ln>
        </p:spPr>
      </p:pic>
      <p:sp>
        <p:nvSpPr>
          <p:cNvPr id="226" name="Google Shape;226;p33"/>
          <p:cNvSpPr txBox="1"/>
          <p:nvPr/>
        </p:nvSpPr>
        <p:spPr>
          <a:xfrm>
            <a:off x="-2207000" y="3528075"/>
            <a:ext cx="1875600" cy="447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GB" sz="900">
                <a:solidFill>
                  <a:srgbClr val="9AA0A6"/>
                </a:solidFill>
                <a:latin typeface="Google Sans Medium"/>
                <a:ea typeface="Google Sans Medium"/>
                <a:cs typeface="Google Sans Medium"/>
                <a:sym typeface="Google Sans Medium"/>
              </a:rPr>
              <a:t>Presented at ICRA 2021</a:t>
            </a:r>
            <a:endParaRPr sz="900">
              <a:solidFill>
                <a:srgbClr val="9AA0A6"/>
              </a:solidFill>
              <a:latin typeface="Google Sans Medium"/>
              <a:ea typeface="Google Sans Medium"/>
              <a:cs typeface="Google Sans Medium"/>
              <a:sym typeface="Google Sans Medium"/>
            </a:endParaRPr>
          </a:p>
          <a:p>
            <a:pPr indent="0" lvl="0" marL="0" rtl="0" algn="l">
              <a:lnSpc>
                <a:spcPct val="95000"/>
              </a:lnSpc>
              <a:spcBef>
                <a:spcPts val="0"/>
              </a:spcBef>
              <a:spcAft>
                <a:spcPts val="0"/>
              </a:spcAft>
              <a:buNone/>
            </a:pPr>
            <a:r>
              <a:rPr lang="en-GB" sz="900">
                <a:solidFill>
                  <a:srgbClr val="9AA0A6"/>
                </a:solidFill>
                <a:latin typeface="Google Sans Medium"/>
                <a:ea typeface="Google Sans Medium"/>
                <a:cs typeface="Google Sans Medium"/>
                <a:sym typeface="Google Sans Medium"/>
              </a:rPr>
              <a:t>c</a:t>
            </a:r>
            <a:r>
              <a:rPr lang="en-GB" sz="900">
                <a:solidFill>
                  <a:srgbClr val="9AA0A6"/>
                </a:solidFill>
                <a:latin typeface="Google Sans Medium"/>
                <a:ea typeface="Google Sans Medium"/>
                <a:cs typeface="Google Sans Medium"/>
                <a:sym typeface="Google Sans Medium"/>
              </a:rPr>
              <a:t>ontact: </a:t>
            </a:r>
            <a:r>
              <a:rPr lang="en-GB" sz="900">
                <a:solidFill>
                  <a:srgbClr val="9AA0A6"/>
                </a:solidFill>
                <a:latin typeface="Google Sans Medium"/>
                <a:ea typeface="Google Sans Medium"/>
                <a:cs typeface="Google Sans Medium"/>
                <a:sym typeface="Google Sans Medium"/>
              </a:rPr>
              <a:t>albercm@google.com</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2"/>
          <p:cNvSpPr/>
          <p:nvPr/>
        </p:nvSpPr>
        <p:spPr>
          <a:xfrm>
            <a:off x="4878425" y="2939575"/>
            <a:ext cx="4265400" cy="1630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27175" y="2940075"/>
            <a:ext cx="4905600" cy="1630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37325" y="1505713"/>
            <a:ext cx="9181200" cy="1452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txBox="1"/>
          <p:nvPr/>
        </p:nvSpPr>
        <p:spPr>
          <a:xfrm>
            <a:off x="2102000" y="2882250"/>
            <a:ext cx="2498400" cy="18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dk2"/>
                </a:solidFill>
                <a:latin typeface="Open Sans"/>
                <a:ea typeface="Open Sans"/>
                <a:cs typeface="Open Sans"/>
                <a:sym typeface="Open Sans"/>
              </a:rPr>
              <a:t>Abstract state</a:t>
            </a:r>
            <a:r>
              <a:rPr lang="en-GB" sz="1000">
                <a:solidFill>
                  <a:schemeClr val="dk2"/>
                </a:solidFill>
                <a:latin typeface="Open Sans"/>
                <a:ea typeface="Open Sans"/>
                <a:cs typeface="Open Sans"/>
                <a:sym typeface="Open Sans"/>
              </a:rPr>
              <a:t>  </a:t>
            </a:r>
            <a:r>
              <a:rPr lang="en-GB" sz="1000" u="sng">
                <a:solidFill>
                  <a:schemeClr val="dk2"/>
                </a:solidFill>
                <a:latin typeface="Open Sans"/>
                <a:ea typeface="Open Sans"/>
                <a:cs typeface="Open Sans"/>
                <a:sym typeface="Open Sans"/>
              </a:rPr>
              <a:t>Goal distance</a:t>
            </a:r>
            <a:r>
              <a:rPr lang="en-GB" sz="1000">
                <a:solidFill>
                  <a:schemeClr val="dk2"/>
                </a:solidFill>
                <a:latin typeface="Open Sans"/>
                <a:ea typeface="Open Sans"/>
                <a:cs typeface="Open Sans"/>
                <a:sym typeface="Open Sans"/>
              </a:rPr>
              <a:t>  </a:t>
            </a:r>
            <a:r>
              <a:rPr lang="en-GB" sz="1000" u="sng">
                <a:solidFill>
                  <a:schemeClr val="dk2"/>
                </a:solidFill>
                <a:latin typeface="Open Sans"/>
                <a:ea typeface="Open Sans"/>
                <a:cs typeface="Open Sans"/>
                <a:sym typeface="Open Sans"/>
              </a:rPr>
              <a:t>Potential</a:t>
            </a:r>
            <a:endParaRPr sz="8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000">
                <a:solidFill>
                  <a:schemeClr val="dk2"/>
                </a:solidFill>
                <a:latin typeface="Open Sans"/>
                <a:ea typeface="Open Sans"/>
                <a:cs typeface="Open Sans"/>
                <a:sym typeface="Open Sans"/>
              </a:rPr>
              <a:t>		 6 steps		γ</a:t>
            </a:r>
            <a:r>
              <a:rPr baseline="30000" lang="en-GB" sz="1000">
                <a:solidFill>
                  <a:schemeClr val="dk2"/>
                </a:solidFill>
                <a:latin typeface="Open Sans"/>
                <a:ea typeface="Open Sans"/>
                <a:cs typeface="Open Sans"/>
                <a:sym typeface="Open Sans"/>
              </a:rPr>
              <a:t>6</a:t>
            </a:r>
            <a:endParaRPr baseline="30000" sz="10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000">
                <a:solidFill>
                  <a:schemeClr val="dk2"/>
                </a:solidFill>
                <a:latin typeface="Open Sans"/>
                <a:ea typeface="Open Sans"/>
                <a:cs typeface="Open Sans"/>
                <a:sym typeface="Open Sans"/>
              </a:rPr>
              <a:t>		 5 steps		γ</a:t>
            </a:r>
            <a:r>
              <a:rPr baseline="30000" lang="en-GB" sz="1000">
                <a:solidFill>
                  <a:schemeClr val="dk2"/>
                </a:solidFill>
                <a:latin typeface="Open Sans"/>
                <a:ea typeface="Open Sans"/>
                <a:cs typeface="Open Sans"/>
                <a:sym typeface="Open Sans"/>
              </a:rPr>
              <a:t>5</a:t>
            </a:r>
            <a:r>
              <a:rPr lang="en-GB">
                <a:solidFill>
                  <a:schemeClr val="dk2"/>
                </a:solidFill>
                <a:latin typeface="Open Sans"/>
                <a:ea typeface="Open Sans"/>
                <a:cs typeface="Open Sans"/>
                <a:sym typeface="Open Sans"/>
              </a:rPr>
              <a:t> </a:t>
            </a:r>
            <a:endParaRPr>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GB">
                <a:solidFill>
                  <a:schemeClr val="dk2"/>
                </a:solidFill>
                <a:latin typeface="Open Sans"/>
                <a:ea typeface="Open Sans"/>
                <a:cs typeface="Open Sans"/>
                <a:sym typeface="Open Sans"/>
              </a:rPr>
              <a:t>      …		   …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0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000">
                <a:solidFill>
                  <a:schemeClr val="dk2"/>
                </a:solidFill>
                <a:latin typeface="Open Sans"/>
                <a:ea typeface="Open Sans"/>
                <a:cs typeface="Open Sans"/>
                <a:sym typeface="Open Sans"/>
              </a:rPr>
              <a:t>		 0 steps		</a:t>
            </a:r>
            <a:r>
              <a:rPr lang="en-GB" sz="1000">
                <a:solidFill>
                  <a:schemeClr val="dk2"/>
                </a:solidFill>
                <a:latin typeface="Open Sans"/>
                <a:ea typeface="Open Sans"/>
                <a:cs typeface="Open Sans"/>
                <a:sym typeface="Open Sans"/>
              </a:rPr>
              <a:t>γ</a:t>
            </a:r>
            <a:r>
              <a:rPr baseline="-25000" lang="en-GB" sz="1000">
                <a:solidFill>
                  <a:schemeClr val="dk2"/>
                </a:solidFill>
                <a:latin typeface="Open Sans"/>
                <a:ea typeface="Open Sans"/>
                <a:cs typeface="Open Sans"/>
                <a:sym typeface="Open Sans"/>
              </a:rPr>
              <a:t>0</a:t>
            </a:r>
            <a:r>
              <a:rPr lang="en-GB" sz="1000">
                <a:solidFill>
                  <a:schemeClr val="dk2"/>
                </a:solidFill>
                <a:latin typeface="Open Sans"/>
                <a:ea typeface="Open Sans"/>
                <a:cs typeface="Open Sans"/>
                <a:sym typeface="Open Sans"/>
              </a:rPr>
              <a:t>=</a:t>
            </a:r>
            <a:r>
              <a:rPr lang="en-GB" sz="1000">
                <a:solidFill>
                  <a:schemeClr val="dk2"/>
                </a:solidFill>
                <a:latin typeface="Open Sans"/>
                <a:ea typeface="Open Sans"/>
                <a:cs typeface="Open Sans"/>
                <a:sym typeface="Open Sans"/>
              </a:rPr>
              <a:t>1</a:t>
            </a:r>
            <a:endParaRPr sz="10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dk2"/>
              </a:solidFill>
              <a:latin typeface="Open Sans"/>
              <a:ea typeface="Open Sans"/>
              <a:cs typeface="Open Sans"/>
              <a:sym typeface="Open Sans"/>
            </a:endParaRPr>
          </a:p>
        </p:txBody>
      </p:sp>
      <p:sp>
        <p:nvSpPr>
          <p:cNvPr id="883" name="Google Shape;883;p42"/>
          <p:cNvSpPr txBox="1"/>
          <p:nvPr>
            <p:ph idx="1" type="body"/>
          </p:nvPr>
        </p:nvSpPr>
        <p:spPr>
          <a:xfrm>
            <a:off x="167100" y="3185975"/>
            <a:ext cx="2007900" cy="1312500"/>
          </a:xfrm>
          <a:prstGeom prst="rect">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b="1" lang="en-GB" sz="1200">
                <a:solidFill>
                  <a:srgbClr val="666666"/>
                </a:solidFill>
                <a:latin typeface="Roboto"/>
                <a:ea typeface="Roboto"/>
                <a:cs typeface="Roboto"/>
                <a:sym typeface="Roboto"/>
              </a:rPr>
              <a:t>Step 2: </a:t>
            </a:r>
            <a:endParaRPr b="1" sz="1200">
              <a:solidFill>
                <a:srgbClr val="666666"/>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rPr lang="en-GB" sz="1200">
                <a:solidFill>
                  <a:srgbClr val="666666"/>
                </a:solidFill>
                <a:latin typeface="Roboto"/>
                <a:ea typeface="Roboto"/>
                <a:cs typeface="Roboto"/>
                <a:sym typeface="Roboto"/>
              </a:rPr>
              <a:t>Set potential values to each abstract state.</a:t>
            </a:r>
            <a:endParaRPr>
              <a:latin typeface="Roboto"/>
              <a:ea typeface="Roboto"/>
              <a:cs typeface="Roboto"/>
              <a:sym typeface="Roboto"/>
            </a:endParaRPr>
          </a:p>
        </p:txBody>
      </p:sp>
      <p:grpSp>
        <p:nvGrpSpPr>
          <p:cNvPr id="884" name="Google Shape;884;p42"/>
          <p:cNvGrpSpPr/>
          <p:nvPr/>
        </p:nvGrpSpPr>
        <p:grpSpPr>
          <a:xfrm>
            <a:off x="2314052" y="3596069"/>
            <a:ext cx="497177" cy="318507"/>
            <a:chOff x="1603861" y="3572668"/>
            <a:chExt cx="522300" cy="322800"/>
          </a:xfrm>
        </p:grpSpPr>
        <p:sp>
          <p:nvSpPr>
            <p:cNvPr id="885" name="Google Shape;885;p42"/>
            <p:cNvSpPr/>
            <p:nvPr/>
          </p:nvSpPr>
          <p:spPr>
            <a:xfrm>
              <a:off x="1603861" y="3572668"/>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42"/>
            <p:cNvGrpSpPr/>
            <p:nvPr/>
          </p:nvGrpSpPr>
          <p:grpSpPr>
            <a:xfrm>
              <a:off x="1627711" y="3591186"/>
              <a:ext cx="80100" cy="125688"/>
              <a:chOff x="639900" y="511925"/>
              <a:chExt cx="160200" cy="254275"/>
            </a:xfrm>
          </p:grpSpPr>
          <p:cxnSp>
            <p:nvCxnSpPr>
              <p:cNvPr id="887" name="Google Shape;887;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888" name="Google Shape;888;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889" name="Google Shape;889;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890" name="Google Shape;890;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891" name="Google Shape;891;p42"/>
            <p:cNvCxnSpPr/>
            <p:nvPr/>
          </p:nvCxnSpPr>
          <p:spPr>
            <a:xfrm>
              <a:off x="1631611" y="3855105"/>
              <a:ext cx="466800" cy="0"/>
            </a:xfrm>
            <a:prstGeom prst="straightConnector1">
              <a:avLst/>
            </a:prstGeom>
            <a:noFill/>
            <a:ln cap="flat" cmpd="sng" w="9525">
              <a:solidFill>
                <a:srgbClr val="000000"/>
              </a:solidFill>
              <a:prstDash val="solid"/>
              <a:round/>
              <a:headEnd len="med" w="med" type="none"/>
              <a:tailEnd len="med" w="med" type="none"/>
            </a:ln>
          </p:spPr>
        </p:cxnSp>
        <p:sp>
          <p:nvSpPr>
            <p:cNvPr id="892" name="Google Shape;892;p42"/>
            <p:cNvSpPr/>
            <p:nvPr/>
          </p:nvSpPr>
          <p:spPr>
            <a:xfrm>
              <a:off x="1640386" y="3675693"/>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1840698" y="3831978"/>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1640386" y="379821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1769611" y="379821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42"/>
          <p:cNvGrpSpPr/>
          <p:nvPr/>
        </p:nvGrpSpPr>
        <p:grpSpPr>
          <a:xfrm>
            <a:off x="2319720" y="4199891"/>
            <a:ext cx="485791" cy="334356"/>
            <a:chOff x="4508150" y="799240"/>
            <a:chExt cx="522300" cy="322800"/>
          </a:xfrm>
        </p:grpSpPr>
        <p:sp>
          <p:nvSpPr>
            <p:cNvPr id="897" name="Google Shape;897;p42"/>
            <p:cNvSpPr/>
            <p:nvPr/>
          </p:nvSpPr>
          <p:spPr>
            <a:xfrm>
              <a:off x="4508150" y="79924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42"/>
            <p:cNvGrpSpPr/>
            <p:nvPr/>
          </p:nvGrpSpPr>
          <p:grpSpPr>
            <a:xfrm>
              <a:off x="4532000" y="817758"/>
              <a:ext cx="80100" cy="125688"/>
              <a:chOff x="639900" y="511925"/>
              <a:chExt cx="160200" cy="254275"/>
            </a:xfrm>
          </p:grpSpPr>
          <p:cxnSp>
            <p:nvCxnSpPr>
              <p:cNvPr id="899" name="Google Shape;899;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00" name="Google Shape;900;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01" name="Google Shape;901;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902" name="Google Shape;902;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903" name="Google Shape;903;p42"/>
            <p:cNvCxnSpPr/>
            <p:nvPr/>
          </p:nvCxnSpPr>
          <p:spPr>
            <a:xfrm>
              <a:off x="4535900" y="1081677"/>
              <a:ext cx="466800" cy="0"/>
            </a:xfrm>
            <a:prstGeom prst="straightConnector1">
              <a:avLst/>
            </a:prstGeom>
            <a:noFill/>
            <a:ln cap="flat" cmpd="sng" w="9525">
              <a:solidFill>
                <a:srgbClr val="000000"/>
              </a:solidFill>
              <a:prstDash val="solid"/>
              <a:round/>
              <a:headEnd len="med" w="med" type="none"/>
              <a:tailEnd len="med" w="med" type="none"/>
            </a:ln>
          </p:spPr>
        </p:cxnSp>
        <p:sp>
          <p:nvSpPr>
            <p:cNvPr id="904" name="Google Shape;904;p42"/>
            <p:cNvSpPr/>
            <p:nvPr/>
          </p:nvSpPr>
          <p:spPr>
            <a:xfrm>
              <a:off x="4838663" y="101607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4912913" y="101607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4764413" y="1016077"/>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4744988" y="105855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2"/>
          <p:cNvGrpSpPr/>
          <p:nvPr/>
        </p:nvGrpSpPr>
        <p:grpSpPr>
          <a:xfrm>
            <a:off x="6286895" y="3570331"/>
            <a:ext cx="612397" cy="368993"/>
            <a:chOff x="5711282" y="1525381"/>
            <a:chExt cx="522300" cy="322800"/>
          </a:xfrm>
        </p:grpSpPr>
        <p:sp>
          <p:nvSpPr>
            <p:cNvPr id="909" name="Google Shape;909;p42"/>
            <p:cNvSpPr/>
            <p:nvPr/>
          </p:nvSpPr>
          <p:spPr>
            <a:xfrm>
              <a:off x="5711282" y="1525381"/>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42"/>
            <p:cNvGrpSpPr/>
            <p:nvPr/>
          </p:nvGrpSpPr>
          <p:grpSpPr>
            <a:xfrm>
              <a:off x="5735132" y="1543898"/>
              <a:ext cx="80100" cy="125688"/>
              <a:chOff x="639900" y="511925"/>
              <a:chExt cx="160200" cy="254275"/>
            </a:xfrm>
          </p:grpSpPr>
          <p:cxnSp>
            <p:nvCxnSpPr>
              <p:cNvPr id="911" name="Google Shape;911;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12" name="Google Shape;912;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13" name="Google Shape;913;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914" name="Google Shape;914;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915" name="Google Shape;915;p42"/>
            <p:cNvCxnSpPr/>
            <p:nvPr/>
          </p:nvCxnSpPr>
          <p:spPr>
            <a:xfrm>
              <a:off x="5739032" y="1807818"/>
              <a:ext cx="466800" cy="0"/>
            </a:xfrm>
            <a:prstGeom prst="straightConnector1">
              <a:avLst/>
            </a:prstGeom>
            <a:noFill/>
            <a:ln cap="flat" cmpd="sng" w="9525">
              <a:solidFill>
                <a:srgbClr val="000000"/>
              </a:solidFill>
              <a:prstDash val="solid"/>
              <a:round/>
              <a:headEnd len="med" w="med" type="none"/>
              <a:tailEnd len="med" w="med" type="none"/>
            </a:ln>
          </p:spPr>
        </p:cxnSp>
        <p:sp>
          <p:nvSpPr>
            <p:cNvPr id="916" name="Google Shape;916;p42"/>
            <p:cNvSpPr/>
            <p:nvPr/>
          </p:nvSpPr>
          <p:spPr>
            <a:xfrm>
              <a:off x="6041794" y="1742218"/>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6116044" y="1742218"/>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5967544" y="1742218"/>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5948119" y="178469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2"/>
          <p:cNvGrpSpPr/>
          <p:nvPr/>
        </p:nvGrpSpPr>
        <p:grpSpPr>
          <a:xfrm>
            <a:off x="7970854" y="3550416"/>
            <a:ext cx="626499" cy="371575"/>
            <a:chOff x="1603861" y="3572668"/>
            <a:chExt cx="522300" cy="322800"/>
          </a:xfrm>
        </p:grpSpPr>
        <p:sp>
          <p:nvSpPr>
            <p:cNvPr id="921" name="Google Shape;921;p42"/>
            <p:cNvSpPr/>
            <p:nvPr/>
          </p:nvSpPr>
          <p:spPr>
            <a:xfrm>
              <a:off x="1603861" y="3572668"/>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42"/>
            <p:cNvGrpSpPr/>
            <p:nvPr/>
          </p:nvGrpSpPr>
          <p:grpSpPr>
            <a:xfrm>
              <a:off x="1627711" y="3591186"/>
              <a:ext cx="80100" cy="125688"/>
              <a:chOff x="639900" y="511925"/>
              <a:chExt cx="160200" cy="254275"/>
            </a:xfrm>
          </p:grpSpPr>
          <p:cxnSp>
            <p:nvCxnSpPr>
              <p:cNvPr id="923" name="Google Shape;923;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24" name="Google Shape;924;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25" name="Google Shape;925;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926" name="Google Shape;926;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927" name="Google Shape;927;p42"/>
            <p:cNvCxnSpPr/>
            <p:nvPr/>
          </p:nvCxnSpPr>
          <p:spPr>
            <a:xfrm>
              <a:off x="1631611" y="3855105"/>
              <a:ext cx="466800" cy="0"/>
            </a:xfrm>
            <a:prstGeom prst="straightConnector1">
              <a:avLst/>
            </a:prstGeom>
            <a:noFill/>
            <a:ln cap="flat" cmpd="sng" w="9525">
              <a:solidFill>
                <a:srgbClr val="000000"/>
              </a:solidFill>
              <a:prstDash val="solid"/>
              <a:round/>
              <a:headEnd len="med" w="med" type="none"/>
              <a:tailEnd len="med" w="med" type="none"/>
            </a:ln>
          </p:spPr>
        </p:cxnSp>
        <p:sp>
          <p:nvSpPr>
            <p:cNvPr id="928" name="Google Shape;928;p42"/>
            <p:cNvSpPr/>
            <p:nvPr/>
          </p:nvSpPr>
          <p:spPr>
            <a:xfrm>
              <a:off x="1640386" y="3675693"/>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1840698" y="3831978"/>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1640386" y="379821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2"/>
            <p:cNvSpPr/>
            <p:nvPr/>
          </p:nvSpPr>
          <p:spPr>
            <a:xfrm>
              <a:off x="1769611" y="379821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32" name="Google Shape;932;p42"/>
          <p:cNvCxnSpPr>
            <a:stCxn id="909" idx="0"/>
            <a:endCxn id="921" idx="0"/>
          </p:cNvCxnSpPr>
          <p:nvPr/>
        </p:nvCxnSpPr>
        <p:spPr>
          <a:xfrm rot="-5400000">
            <a:off x="7428744" y="2714881"/>
            <a:ext cx="19800" cy="1691100"/>
          </a:xfrm>
          <a:prstGeom prst="curvedConnector3">
            <a:avLst>
              <a:gd fmla="val 1219098" name="adj1"/>
            </a:avLst>
          </a:prstGeom>
          <a:noFill/>
          <a:ln cap="flat" cmpd="sng" w="28575">
            <a:solidFill>
              <a:schemeClr val="dk2"/>
            </a:solidFill>
            <a:prstDash val="solid"/>
            <a:round/>
            <a:headEnd len="med" w="med" type="none"/>
            <a:tailEnd len="med" w="med" type="triangle"/>
          </a:ln>
        </p:spPr>
      </p:cxnSp>
      <p:sp>
        <p:nvSpPr>
          <p:cNvPr id="933" name="Google Shape;933;p42"/>
          <p:cNvSpPr/>
          <p:nvPr/>
        </p:nvSpPr>
        <p:spPr>
          <a:xfrm>
            <a:off x="7361595" y="3074081"/>
            <a:ext cx="154564" cy="20551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934" name="Google Shape;934;p42"/>
          <p:cNvSpPr/>
          <p:nvPr/>
        </p:nvSpPr>
        <p:spPr>
          <a:xfrm>
            <a:off x="6006633" y="4292117"/>
            <a:ext cx="154564" cy="20551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935" name="Google Shape;935;p42"/>
          <p:cNvSpPr txBox="1"/>
          <p:nvPr/>
        </p:nvSpPr>
        <p:spPr>
          <a:xfrm>
            <a:off x="6098325" y="4191425"/>
            <a:ext cx="31632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Open Sans"/>
                <a:ea typeface="Open Sans"/>
                <a:cs typeface="Open Sans"/>
                <a:sym typeface="Open Sans"/>
              </a:rPr>
              <a:t>= γ Potential(       ) - Potential(       ) </a:t>
            </a:r>
            <a:endParaRPr>
              <a:solidFill>
                <a:schemeClr val="dk2"/>
              </a:solidFill>
              <a:latin typeface="Open Sans"/>
              <a:ea typeface="Open Sans"/>
              <a:cs typeface="Open Sans"/>
              <a:sym typeface="Open Sans"/>
            </a:endParaRPr>
          </a:p>
        </p:txBody>
      </p:sp>
      <p:grpSp>
        <p:nvGrpSpPr>
          <p:cNvPr id="936" name="Google Shape;936;p42"/>
          <p:cNvGrpSpPr/>
          <p:nvPr/>
        </p:nvGrpSpPr>
        <p:grpSpPr>
          <a:xfrm>
            <a:off x="7289395" y="4303589"/>
            <a:ext cx="246943" cy="168372"/>
            <a:chOff x="1603861" y="3572668"/>
            <a:chExt cx="522300" cy="322800"/>
          </a:xfrm>
        </p:grpSpPr>
        <p:sp>
          <p:nvSpPr>
            <p:cNvPr id="937" name="Google Shape;937;p42"/>
            <p:cNvSpPr/>
            <p:nvPr/>
          </p:nvSpPr>
          <p:spPr>
            <a:xfrm>
              <a:off x="1603861" y="3572668"/>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42"/>
            <p:cNvGrpSpPr/>
            <p:nvPr/>
          </p:nvGrpSpPr>
          <p:grpSpPr>
            <a:xfrm>
              <a:off x="1627711" y="3591186"/>
              <a:ext cx="80100" cy="125688"/>
              <a:chOff x="639900" y="511925"/>
              <a:chExt cx="160200" cy="254275"/>
            </a:xfrm>
          </p:grpSpPr>
          <p:cxnSp>
            <p:nvCxnSpPr>
              <p:cNvPr id="939" name="Google Shape;939;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40" name="Google Shape;940;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41" name="Google Shape;941;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942" name="Google Shape;942;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943" name="Google Shape;943;p42"/>
            <p:cNvCxnSpPr/>
            <p:nvPr/>
          </p:nvCxnSpPr>
          <p:spPr>
            <a:xfrm>
              <a:off x="1631611" y="3855105"/>
              <a:ext cx="466800" cy="0"/>
            </a:xfrm>
            <a:prstGeom prst="straightConnector1">
              <a:avLst/>
            </a:prstGeom>
            <a:noFill/>
            <a:ln cap="flat" cmpd="sng" w="9525">
              <a:solidFill>
                <a:srgbClr val="000000"/>
              </a:solidFill>
              <a:prstDash val="solid"/>
              <a:round/>
              <a:headEnd len="med" w="med" type="none"/>
              <a:tailEnd len="med" w="med" type="none"/>
            </a:ln>
          </p:spPr>
        </p:cxnSp>
        <p:sp>
          <p:nvSpPr>
            <p:cNvPr id="944" name="Google Shape;944;p42"/>
            <p:cNvSpPr/>
            <p:nvPr/>
          </p:nvSpPr>
          <p:spPr>
            <a:xfrm>
              <a:off x="1640386" y="3675693"/>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1840698" y="3831978"/>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1640386" y="379821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1769611" y="379821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2"/>
          <p:cNvGrpSpPr/>
          <p:nvPr/>
        </p:nvGrpSpPr>
        <p:grpSpPr>
          <a:xfrm>
            <a:off x="8617877" y="4301495"/>
            <a:ext cx="262090" cy="172569"/>
            <a:chOff x="5711282" y="1525381"/>
            <a:chExt cx="522300" cy="322800"/>
          </a:xfrm>
        </p:grpSpPr>
        <p:sp>
          <p:nvSpPr>
            <p:cNvPr id="949" name="Google Shape;949;p42"/>
            <p:cNvSpPr/>
            <p:nvPr/>
          </p:nvSpPr>
          <p:spPr>
            <a:xfrm>
              <a:off x="5711282" y="1525381"/>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42"/>
            <p:cNvGrpSpPr/>
            <p:nvPr/>
          </p:nvGrpSpPr>
          <p:grpSpPr>
            <a:xfrm>
              <a:off x="5735132" y="1543898"/>
              <a:ext cx="80100" cy="125688"/>
              <a:chOff x="639900" y="511925"/>
              <a:chExt cx="160200" cy="254275"/>
            </a:xfrm>
          </p:grpSpPr>
          <p:cxnSp>
            <p:nvCxnSpPr>
              <p:cNvPr id="951" name="Google Shape;951;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52" name="Google Shape;952;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53" name="Google Shape;953;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954" name="Google Shape;954;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955" name="Google Shape;955;p42"/>
            <p:cNvCxnSpPr/>
            <p:nvPr/>
          </p:nvCxnSpPr>
          <p:spPr>
            <a:xfrm>
              <a:off x="5739032" y="1807818"/>
              <a:ext cx="466800" cy="0"/>
            </a:xfrm>
            <a:prstGeom prst="straightConnector1">
              <a:avLst/>
            </a:prstGeom>
            <a:noFill/>
            <a:ln cap="flat" cmpd="sng" w="9525">
              <a:solidFill>
                <a:srgbClr val="000000"/>
              </a:solidFill>
              <a:prstDash val="solid"/>
              <a:round/>
              <a:headEnd len="med" w="med" type="none"/>
              <a:tailEnd len="med" w="med" type="none"/>
            </a:ln>
          </p:spPr>
        </p:cxnSp>
        <p:sp>
          <p:nvSpPr>
            <p:cNvPr id="956" name="Google Shape;956;p42"/>
            <p:cNvSpPr/>
            <p:nvPr/>
          </p:nvSpPr>
          <p:spPr>
            <a:xfrm>
              <a:off x="6041794" y="1742218"/>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6116044" y="1742218"/>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5967544" y="1742218"/>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2"/>
            <p:cNvSpPr/>
            <p:nvPr/>
          </p:nvSpPr>
          <p:spPr>
            <a:xfrm>
              <a:off x="5948119" y="178469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0" name="Google Shape;960;p42"/>
          <p:cNvCxnSpPr>
            <a:stCxn id="921" idx="2"/>
          </p:cNvCxnSpPr>
          <p:nvPr/>
        </p:nvCxnSpPr>
        <p:spPr>
          <a:xfrm flipH="1">
            <a:off x="7539503" y="3921991"/>
            <a:ext cx="744600" cy="282300"/>
          </a:xfrm>
          <a:prstGeom prst="straightConnector1">
            <a:avLst/>
          </a:prstGeom>
          <a:noFill/>
          <a:ln cap="flat" cmpd="sng" w="19050">
            <a:solidFill>
              <a:srgbClr val="999999"/>
            </a:solidFill>
            <a:prstDash val="dash"/>
            <a:round/>
            <a:headEnd len="med" w="med" type="none"/>
            <a:tailEnd len="med" w="med" type="triangle"/>
          </a:ln>
        </p:spPr>
      </p:cxnSp>
      <p:cxnSp>
        <p:nvCxnSpPr>
          <p:cNvPr id="961" name="Google Shape;961;p42"/>
          <p:cNvCxnSpPr>
            <a:stCxn id="909" idx="3"/>
          </p:cNvCxnSpPr>
          <p:nvPr/>
        </p:nvCxnSpPr>
        <p:spPr>
          <a:xfrm>
            <a:off x="6899292" y="3754828"/>
            <a:ext cx="1655700" cy="471300"/>
          </a:xfrm>
          <a:prstGeom prst="straightConnector1">
            <a:avLst/>
          </a:prstGeom>
          <a:noFill/>
          <a:ln cap="flat" cmpd="sng" w="19050">
            <a:solidFill>
              <a:srgbClr val="999999"/>
            </a:solidFill>
            <a:prstDash val="dash"/>
            <a:round/>
            <a:headEnd len="med" w="med" type="none"/>
            <a:tailEnd len="med" w="med" type="triangle"/>
          </a:ln>
        </p:spPr>
      </p:cxnSp>
      <p:sp>
        <p:nvSpPr>
          <p:cNvPr id="962" name="Google Shape;962;p42"/>
          <p:cNvSpPr/>
          <p:nvPr/>
        </p:nvSpPr>
        <p:spPr>
          <a:xfrm rot="-5400000">
            <a:off x="4193713" y="1646763"/>
            <a:ext cx="1271175" cy="1178000"/>
          </a:xfrm>
          <a:prstGeom prst="flowChartManualOperation">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txBox="1"/>
          <p:nvPr/>
        </p:nvSpPr>
        <p:spPr>
          <a:xfrm>
            <a:off x="4175599" y="1859125"/>
            <a:ext cx="1386900" cy="12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solidFill>
                  <a:schemeClr val="dk2"/>
                </a:solidFill>
                <a:latin typeface="Roboto"/>
                <a:ea typeface="Roboto"/>
                <a:cs typeface="Roboto"/>
                <a:sym typeface="Roboto"/>
              </a:rPr>
              <a:t>Red block in hand	</a:t>
            </a:r>
            <a:endParaRPr sz="700">
              <a:solidFill>
                <a:schemeClr val="dk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700">
                <a:solidFill>
                  <a:schemeClr val="dk2"/>
                </a:solidFill>
                <a:latin typeface="Roboto"/>
                <a:ea typeface="Roboto"/>
                <a:cs typeface="Roboto"/>
                <a:sym typeface="Roboto"/>
              </a:rPr>
              <a:t>Red block on table</a:t>
            </a:r>
            <a:endParaRPr sz="700">
              <a:solidFill>
                <a:schemeClr val="dk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700">
                <a:solidFill>
                  <a:schemeClr val="dk2"/>
                </a:solidFill>
                <a:latin typeface="Roboto"/>
                <a:ea typeface="Roboto"/>
                <a:cs typeface="Roboto"/>
                <a:sym typeface="Roboto"/>
              </a:rPr>
              <a:t>Red block in fixture spot #1</a:t>
            </a:r>
            <a:endParaRPr sz="700">
              <a:solidFill>
                <a:schemeClr val="dk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700">
                <a:solidFill>
                  <a:schemeClr val="dk2"/>
                </a:solidFill>
                <a:latin typeface="Roboto"/>
                <a:ea typeface="Roboto"/>
                <a:cs typeface="Roboto"/>
                <a:sym typeface="Roboto"/>
              </a:rPr>
              <a:t>Red block in fixture spot #2</a:t>
            </a:r>
            <a:endParaRPr sz="700">
              <a:solidFill>
                <a:schemeClr val="dk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700">
                <a:solidFill>
                  <a:schemeClr val="dk2"/>
                </a:solidFill>
                <a:latin typeface="Roboto"/>
                <a:ea typeface="Roboto"/>
                <a:cs typeface="Roboto"/>
                <a:sym typeface="Roboto"/>
              </a:rPr>
              <a:t>Red block in fixture spot #3</a:t>
            </a:r>
            <a:endParaRPr sz="700">
              <a:solidFill>
                <a:schemeClr val="dk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700">
                <a:solidFill>
                  <a:schemeClr val="dk2"/>
                </a:solidFill>
                <a:latin typeface="Roboto"/>
                <a:ea typeface="Roboto"/>
                <a:cs typeface="Roboto"/>
                <a:sym typeface="Roboto"/>
              </a:rPr>
              <a:t>...</a:t>
            </a:r>
            <a:endParaRPr sz="700">
              <a:solidFill>
                <a:schemeClr val="dk2"/>
              </a:solidFill>
              <a:latin typeface="Roboto"/>
              <a:ea typeface="Roboto"/>
              <a:cs typeface="Roboto"/>
              <a:sym typeface="Roboto"/>
            </a:endParaRPr>
          </a:p>
        </p:txBody>
      </p:sp>
      <p:pic>
        <p:nvPicPr>
          <p:cNvPr id="964" name="Google Shape;964;p42"/>
          <p:cNvPicPr preferRelativeResize="0"/>
          <p:nvPr/>
        </p:nvPicPr>
        <p:blipFill>
          <a:blip r:embed="rId3">
            <a:alphaModFix/>
          </a:blip>
          <a:stretch>
            <a:fillRect/>
          </a:stretch>
        </p:blipFill>
        <p:spPr>
          <a:xfrm>
            <a:off x="2494463" y="1940600"/>
            <a:ext cx="1160518" cy="580250"/>
          </a:xfrm>
          <a:prstGeom prst="rect">
            <a:avLst/>
          </a:prstGeom>
          <a:noFill/>
          <a:ln cap="flat" cmpd="sng" w="9525">
            <a:solidFill>
              <a:schemeClr val="dk2"/>
            </a:solidFill>
            <a:prstDash val="solid"/>
            <a:round/>
            <a:headEnd len="sm" w="sm" type="none"/>
            <a:tailEnd len="sm" w="sm" type="none"/>
          </a:ln>
        </p:spPr>
      </p:pic>
      <p:cxnSp>
        <p:nvCxnSpPr>
          <p:cNvPr id="965" name="Google Shape;965;p42"/>
          <p:cNvCxnSpPr>
            <a:stCxn id="964" idx="3"/>
            <a:endCxn id="962" idx="0"/>
          </p:cNvCxnSpPr>
          <p:nvPr/>
        </p:nvCxnSpPr>
        <p:spPr>
          <a:xfrm>
            <a:off x="3654981" y="2230725"/>
            <a:ext cx="585300" cy="5100"/>
          </a:xfrm>
          <a:prstGeom prst="straightConnector1">
            <a:avLst/>
          </a:prstGeom>
          <a:noFill/>
          <a:ln cap="flat" cmpd="sng" w="19050">
            <a:solidFill>
              <a:schemeClr val="dk2"/>
            </a:solidFill>
            <a:prstDash val="solid"/>
            <a:round/>
            <a:headEnd len="med" w="med" type="none"/>
            <a:tailEnd len="med" w="med" type="triangle"/>
          </a:ln>
        </p:spPr>
      </p:cxnSp>
      <p:cxnSp>
        <p:nvCxnSpPr>
          <p:cNvPr id="966" name="Google Shape;966;p42"/>
          <p:cNvCxnSpPr/>
          <p:nvPr/>
        </p:nvCxnSpPr>
        <p:spPr>
          <a:xfrm flipH="1" rot="10800000">
            <a:off x="5418925" y="2230550"/>
            <a:ext cx="642900" cy="3300"/>
          </a:xfrm>
          <a:prstGeom prst="straightConnector1">
            <a:avLst/>
          </a:prstGeom>
          <a:noFill/>
          <a:ln cap="flat" cmpd="sng" w="19050">
            <a:solidFill>
              <a:schemeClr val="dk2"/>
            </a:solidFill>
            <a:prstDash val="solid"/>
            <a:round/>
            <a:headEnd len="med" w="med" type="none"/>
            <a:tailEnd len="med" w="med" type="triangle"/>
          </a:ln>
        </p:spPr>
      </p:cxnSp>
      <p:grpSp>
        <p:nvGrpSpPr>
          <p:cNvPr id="967" name="Google Shape;967;p42"/>
          <p:cNvGrpSpPr/>
          <p:nvPr/>
        </p:nvGrpSpPr>
        <p:grpSpPr>
          <a:xfrm>
            <a:off x="6083981" y="1859125"/>
            <a:ext cx="2823719" cy="633887"/>
            <a:chOff x="-335869" y="-752737"/>
            <a:chExt cx="2823719" cy="633887"/>
          </a:xfrm>
        </p:grpSpPr>
        <p:grpSp>
          <p:nvGrpSpPr>
            <p:cNvPr id="968" name="Google Shape;968;p42"/>
            <p:cNvGrpSpPr/>
            <p:nvPr/>
          </p:nvGrpSpPr>
          <p:grpSpPr>
            <a:xfrm>
              <a:off x="890616" y="-749351"/>
              <a:ext cx="764720" cy="550994"/>
              <a:chOff x="5716775" y="578356"/>
              <a:chExt cx="764720" cy="550994"/>
            </a:xfrm>
          </p:grpSpPr>
          <p:sp>
            <p:nvSpPr>
              <p:cNvPr id="969" name="Google Shape;969;p42"/>
              <p:cNvSpPr/>
              <p:nvPr/>
            </p:nvSpPr>
            <p:spPr>
              <a:xfrm>
                <a:off x="5716775" y="80655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 name="Google Shape;970;p42"/>
              <p:cNvGrpSpPr/>
              <p:nvPr/>
            </p:nvGrpSpPr>
            <p:grpSpPr>
              <a:xfrm>
                <a:off x="5740625" y="825068"/>
                <a:ext cx="80100" cy="125688"/>
                <a:chOff x="639900" y="511925"/>
                <a:chExt cx="160200" cy="254275"/>
              </a:xfrm>
            </p:grpSpPr>
            <p:cxnSp>
              <p:nvCxnSpPr>
                <p:cNvPr id="971" name="Google Shape;971;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72" name="Google Shape;972;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73" name="Google Shape;973;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974" name="Google Shape;974;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975" name="Google Shape;975;p42"/>
              <p:cNvCxnSpPr/>
              <p:nvPr/>
            </p:nvCxnSpPr>
            <p:spPr>
              <a:xfrm>
                <a:off x="5744525" y="1088987"/>
                <a:ext cx="466800" cy="0"/>
              </a:xfrm>
              <a:prstGeom prst="straightConnector1">
                <a:avLst/>
              </a:prstGeom>
              <a:noFill/>
              <a:ln cap="flat" cmpd="sng" w="9525">
                <a:solidFill>
                  <a:srgbClr val="000000"/>
                </a:solidFill>
                <a:prstDash val="solid"/>
                <a:round/>
                <a:headEnd len="med" w="med" type="none"/>
                <a:tailEnd len="med" w="med" type="none"/>
              </a:ln>
            </p:spPr>
          </p:cxnSp>
          <p:sp>
            <p:nvSpPr>
              <p:cNvPr id="976" name="Google Shape;976;p42"/>
              <p:cNvSpPr/>
              <p:nvPr/>
            </p:nvSpPr>
            <p:spPr>
              <a:xfrm>
                <a:off x="5753300" y="909574"/>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42"/>
              <p:cNvGrpSpPr/>
              <p:nvPr/>
            </p:nvGrpSpPr>
            <p:grpSpPr>
              <a:xfrm rot="822347">
                <a:off x="6010190" y="622567"/>
                <a:ext cx="426258" cy="421873"/>
                <a:chOff x="4855129" y="174293"/>
                <a:chExt cx="1236180" cy="1236180"/>
              </a:xfrm>
            </p:grpSpPr>
            <p:grpSp>
              <p:nvGrpSpPr>
                <p:cNvPr id="978" name="Google Shape;978;p42"/>
                <p:cNvGrpSpPr/>
                <p:nvPr/>
              </p:nvGrpSpPr>
              <p:grpSpPr>
                <a:xfrm rot="-1465812">
                  <a:off x="5006402" y="325565"/>
                  <a:ext cx="933635" cy="933635"/>
                  <a:chOff x="5569100" y="390575"/>
                  <a:chExt cx="933600" cy="933600"/>
                </a:xfrm>
              </p:grpSpPr>
              <p:sp>
                <p:nvSpPr>
                  <p:cNvPr id="979" name="Google Shape;979;p42"/>
                  <p:cNvSpPr/>
                  <p:nvPr/>
                </p:nvSpPr>
                <p:spPr>
                  <a:xfrm>
                    <a:off x="5569100" y="390575"/>
                    <a:ext cx="933600" cy="933600"/>
                  </a:xfrm>
                  <a:prstGeom prst="arc">
                    <a:avLst>
                      <a:gd fmla="val 16200000" name="adj1"/>
                      <a:gd fmla="val 0"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rot="5400000">
                    <a:off x="5569100" y="390575"/>
                    <a:ext cx="933600" cy="933600"/>
                  </a:xfrm>
                  <a:prstGeom prst="arc">
                    <a:avLst>
                      <a:gd fmla="val 16200000" name="adj1"/>
                      <a:gd fmla="val 0" name="adj2"/>
                    </a:avLst>
                  </a:prstGeom>
                  <a:noFill/>
                  <a:ln cap="flat" cmpd="sng" w="28575">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42"/>
                <p:cNvSpPr/>
                <p:nvPr/>
              </p:nvSpPr>
              <p:spPr>
                <a:xfrm rot="-5029226">
                  <a:off x="5006501" y="325680"/>
                  <a:ext cx="933625" cy="933625"/>
                </a:xfrm>
                <a:prstGeom prst="arc">
                  <a:avLst>
                    <a:gd fmla="val 16200000" name="adj1"/>
                    <a:gd fmla="val 0"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42"/>
              <p:cNvSpPr/>
              <p:nvPr/>
            </p:nvSpPr>
            <p:spPr>
              <a:xfrm>
                <a:off x="5953613" y="106586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5753300" y="1032099"/>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5882525" y="1032099"/>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42"/>
            <p:cNvGrpSpPr/>
            <p:nvPr/>
          </p:nvGrpSpPr>
          <p:grpSpPr>
            <a:xfrm>
              <a:off x="-335869" y="-752737"/>
              <a:ext cx="764720" cy="557689"/>
              <a:chOff x="4571850" y="288019"/>
              <a:chExt cx="764720" cy="557689"/>
            </a:xfrm>
          </p:grpSpPr>
          <p:grpSp>
            <p:nvGrpSpPr>
              <p:cNvPr id="986" name="Google Shape;986;p42"/>
              <p:cNvGrpSpPr/>
              <p:nvPr/>
            </p:nvGrpSpPr>
            <p:grpSpPr>
              <a:xfrm>
                <a:off x="4571850" y="288019"/>
                <a:ext cx="764720" cy="557689"/>
                <a:chOff x="4571850" y="288019"/>
                <a:chExt cx="764720" cy="557689"/>
              </a:xfrm>
            </p:grpSpPr>
            <p:sp>
              <p:nvSpPr>
                <p:cNvPr id="987" name="Google Shape;987;p42"/>
                <p:cNvSpPr/>
                <p:nvPr/>
              </p:nvSpPr>
              <p:spPr>
                <a:xfrm>
                  <a:off x="4571850" y="519008"/>
                  <a:ext cx="522300" cy="326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42"/>
                <p:cNvGrpSpPr/>
                <p:nvPr/>
              </p:nvGrpSpPr>
              <p:grpSpPr>
                <a:xfrm rot="832026">
                  <a:off x="4865118" y="332923"/>
                  <a:ext cx="426552" cy="426792"/>
                  <a:chOff x="4855129" y="174293"/>
                  <a:chExt cx="1236180" cy="1236180"/>
                </a:xfrm>
              </p:grpSpPr>
              <p:grpSp>
                <p:nvGrpSpPr>
                  <p:cNvPr id="989" name="Google Shape;989;p42"/>
                  <p:cNvGrpSpPr/>
                  <p:nvPr/>
                </p:nvGrpSpPr>
                <p:grpSpPr>
                  <a:xfrm rot="-1465812">
                    <a:off x="5006402" y="325565"/>
                    <a:ext cx="933635" cy="933635"/>
                    <a:chOff x="5569100" y="390575"/>
                    <a:chExt cx="933600" cy="933600"/>
                  </a:xfrm>
                </p:grpSpPr>
                <p:sp>
                  <p:nvSpPr>
                    <p:cNvPr id="990" name="Google Shape;990;p42"/>
                    <p:cNvSpPr/>
                    <p:nvPr/>
                  </p:nvSpPr>
                  <p:spPr>
                    <a:xfrm>
                      <a:off x="5569100" y="390575"/>
                      <a:ext cx="933600" cy="933600"/>
                    </a:xfrm>
                    <a:prstGeom prst="arc">
                      <a:avLst>
                        <a:gd fmla="val 16200000" name="adj1"/>
                        <a:gd fmla="val 0"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p:nvPr/>
                  </p:nvSpPr>
                  <p:spPr>
                    <a:xfrm rot="5400000">
                      <a:off x="5569100" y="390575"/>
                      <a:ext cx="933600" cy="933600"/>
                    </a:xfrm>
                    <a:prstGeom prst="arc">
                      <a:avLst>
                        <a:gd fmla="val 16200000" name="adj1"/>
                        <a:gd fmla="val 0" name="adj2"/>
                      </a:avLst>
                    </a:prstGeom>
                    <a:noFill/>
                    <a:ln cap="flat" cmpd="sng" w="28575">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42"/>
                  <p:cNvSpPr/>
                  <p:nvPr/>
                </p:nvSpPr>
                <p:spPr>
                  <a:xfrm rot="-5029226">
                    <a:off x="5006501" y="325680"/>
                    <a:ext cx="933625" cy="933625"/>
                  </a:xfrm>
                  <a:prstGeom prst="arc">
                    <a:avLst>
                      <a:gd fmla="val 16200000" name="adj1"/>
                      <a:gd fmla="val 0"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42"/>
                <p:cNvSpPr/>
                <p:nvPr/>
              </p:nvSpPr>
              <p:spPr>
                <a:xfrm>
                  <a:off x="4672988" y="747321"/>
                  <a:ext cx="54600" cy="54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4737600" y="747321"/>
                  <a:ext cx="54600" cy="54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5" name="Google Shape;995;p42"/>
              <p:cNvCxnSpPr/>
              <p:nvPr/>
            </p:nvCxnSpPr>
            <p:spPr>
              <a:xfrm>
                <a:off x="4599600" y="804906"/>
                <a:ext cx="466800" cy="0"/>
              </a:xfrm>
              <a:prstGeom prst="straightConnector1">
                <a:avLst/>
              </a:prstGeom>
              <a:noFill/>
              <a:ln cap="flat" cmpd="sng" w="9525">
                <a:solidFill>
                  <a:srgbClr val="000000"/>
                </a:solidFill>
                <a:prstDash val="solid"/>
                <a:round/>
                <a:headEnd len="med" w="med" type="none"/>
                <a:tailEnd len="med" w="med" type="none"/>
              </a:ln>
            </p:spPr>
          </p:cxnSp>
          <p:grpSp>
            <p:nvGrpSpPr>
              <p:cNvPr id="996" name="Google Shape;996;p42"/>
              <p:cNvGrpSpPr/>
              <p:nvPr/>
            </p:nvGrpSpPr>
            <p:grpSpPr>
              <a:xfrm>
                <a:off x="4595700" y="537775"/>
                <a:ext cx="80100" cy="127239"/>
                <a:chOff x="639900" y="511925"/>
                <a:chExt cx="160200" cy="254275"/>
              </a:xfrm>
            </p:grpSpPr>
            <p:cxnSp>
              <p:nvCxnSpPr>
                <p:cNvPr id="997" name="Google Shape;997;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998" name="Google Shape;998;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999" name="Google Shape;999;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000" name="Google Shape;1000;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1001" name="Google Shape;1001;p42"/>
              <p:cNvSpPr/>
              <p:nvPr/>
            </p:nvSpPr>
            <p:spPr>
              <a:xfrm>
                <a:off x="4808688" y="781496"/>
                <a:ext cx="242100" cy="23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4608375" y="747321"/>
                <a:ext cx="54600" cy="54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3" name="Google Shape;1003;p42"/>
            <p:cNvCxnSpPr/>
            <p:nvPr/>
          </p:nvCxnSpPr>
          <p:spPr>
            <a:xfrm flipH="1">
              <a:off x="328736" y="-335164"/>
              <a:ext cx="479100" cy="300"/>
            </a:xfrm>
            <a:prstGeom prst="straightConnector1">
              <a:avLst/>
            </a:prstGeom>
            <a:noFill/>
            <a:ln cap="flat" cmpd="sng" w="28575">
              <a:solidFill>
                <a:srgbClr val="A61C00"/>
              </a:solidFill>
              <a:prstDash val="solid"/>
              <a:round/>
              <a:headEnd len="med" w="med" type="triangle"/>
              <a:tailEnd len="med" w="med" type="none"/>
            </a:ln>
          </p:spPr>
        </p:cxnSp>
        <p:cxnSp>
          <p:nvCxnSpPr>
            <p:cNvPr id="1004" name="Google Shape;1004;p42"/>
            <p:cNvCxnSpPr/>
            <p:nvPr/>
          </p:nvCxnSpPr>
          <p:spPr>
            <a:xfrm flipH="1">
              <a:off x="1567161" y="-335164"/>
              <a:ext cx="479100" cy="300"/>
            </a:xfrm>
            <a:prstGeom prst="straightConnector1">
              <a:avLst/>
            </a:prstGeom>
            <a:noFill/>
            <a:ln cap="flat" cmpd="sng" w="28575">
              <a:solidFill>
                <a:srgbClr val="A61C00"/>
              </a:solidFill>
              <a:prstDash val="solid"/>
              <a:round/>
              <a:headEnd len="med" w="med" type="triangle"/>
              <a:tailEnd len="med" w="med" type="none"/>
            </a:ln>
          </p:spPr>
        </p:cxnSp>
        <p:sp>
          <p:nvSpPr>
            <p:cNvPr id="1005" name="Google Shape;1005;p42"/>
            <p:cNvSpPr txBox="1"/>
            <p:nvPr/>
          </p:nvSpPr>
          <p:spPr>
            <a:xfrm>
              <a:off x="2046250" y="-611450"/>
              <a:ext cx="44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A61C00"/>
                  </a:solidFill>
                </a:rPr>
                <a:t>...</a:t>
              </a:r>
              <a:endParaRPr b="1" sz="2000">
                <a:solidFill>
                  <a:srgbClr val="A61C00"/>
                </a:solidFill>
              </a:endParaRPr>
            </a:p>
          </p:txBody>
        </p:sp>
      </p:grpSp>
      <p:sp>
        <p:nvSpPr>
          <p:cNvPr id="1006" name="Google Shape;1006;p42"/>
          <p:cNvSpPr txBox="1"/>
          <p:nvPr>
            <p:ph idx="2" type="body"/>
          </p:nvPr>
        </p:nvSpPr>
        <p:spPr>
          <a:xfrm>
            <a:off x="167100" y="1652875"/>
            <a:ext cx="1941900" cy="1312500"/>
          </a:xfrm>
          <a:prstGeom prst="rect">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b="1" lang="en-GB" sz="1200">
                <a:solidFill>
                  <a:srgbClr val="666666"/>
                </a:solidFill>
                <a:latin typeface="Roboto"/>
                <a:ea typeface="Roboto"/>
                <a:cs typeface="Roboto"/>
                <a:sym typeface="Roboto"/>
              </a:rPr>
              <a:t>Step 1: </a:t>
            </a:r>
            <a:endParaRPr b="1" sz="1200">
              <a:solidFill>
                <a:srgbClr val="666666"/>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rPr lang="en-GB" sz="1200">
                <a:solidFill>
                  <a:srgbClr val="666666"/>
                </a:solidFill>
                <a:latin typeface="Roboto"/>
                <a:ea typeface="Roboto"/>
                <a:cs typeface="Roboto"/>
                <a:sym typeface="Roboto"/>
              </a:rPr>
              <a:t>Project demonstrations into abstract states using handcrafted feature detectors.</a:t>
            </a:r>
            <a:endParaRPr sz="1200">
              <a:solidFill>
                <a:srgbClr val="666666"/>
              </a:solidFill>
              <a:latin typeface="Roboto"/>
              <a:ea typeface="Roboto"/>
              <a:cs typeface="Roboto"/>
              <a:sym typeface="Roboto"/>
            </a:endParaRPr>
          </a:p>
        </p:txBody>
      </p:sp>
      <p:grpSp>
        <p:nvGrpSpPr>
          <p:cNvPr id="1007" name="Google Shape;1007;p42"/>
          <p:cNvGrpSpPr/>
          <p:nvPr/>
        </p:nvGrpSpPr>
        <p:grpSpPr>
          <a:xfrm>
            <a:off x="2301493" y="3172414"/>
            <a:ext cx="522300" cy="326700"/>
            <a:chOff x="4571850" y="519008"/>
            <a:chExt cx="522300" cy="326700"/>
          </a:xfrm>
        </p:grpSpPr>
        <p:grpSp>
          <p:nvGrpSpPr>
            <p:cNvPr id="1008" name="Google Shape;1008;p42"/>
            <p:cNvGrpSpPr/>
            <p:nvPr/>
          </p:nvGrpSpPr>
          <p:grpSpPr>
            <a:xfrm>
              <a:off x="4571850" y="519008"/>
              <a:ext cx="522300" cy="326700"/>
              <a:chOff x="4571850" y="519008"/>
              <a:chExt cx="522300" cy="326700"/>
            </a:xfrm>
          </p:grpSpPr>
          <p:sp>
            <p:nvSpPr>
              <p:cNvPr id="1009" name="Google Shape;1009;p42"/>
              <p:cNvSpPr/>
              <p:nvPr/>
            </p:nvSpPr>
            <p:spPr>
              <a:xfrm>
                <a:off x="4571850" y="519008"/>
                <a:ext cx="522300" cy="326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4672988" y="747321"/>
                <a:ext cx="54600" cy="54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4737600" y="747321"/>
                <a:ext cx="54600" cy="54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2" name="Google Shape;1012;p42"/>
            <p:cNvCxnSpPr/>
            <p:nvPr/>
          </p:nvCxnSpPr>
          <p:spPr>
            <a:xfrm>
              <a:off x="4599600" y="804906"/>
              <a:ext cx="466800" cy="0"/>
            </a:xfrm>
            <a:prstGeom prst="straightConnector1">
              <a:avLst/>
            </a:prstGeom>
            <a:noFill/>
            <a:ln cap="flat" cmpd="sng" w="9525">
              <a:solidFill>
                <a:srgbClr val="000000"/>
              </a:solidFill>
              <a:prstDash val="solid"/>
              <a:round/>
              <a:headEnd len="med" w="med" type="none"/>
              <a:tailEnd len="med" w="med" type="none"/>
            </a:ln>
          </p:spPr>
        </p:cxnSp>
        <p:grpSp>
          <p:nvGrpSpPr>
            <p:cNvPr id="1013" name="Google Shape;1013;p42"/>
            <p:cNvGrpSpPr/>
            <p:nvPr/>
          </p:nvGrpSpPr>
          <p:grpSpPr>
            <a:xfrm>
              <a:off x="4595700" y="537775"/>
              <a:ext cx="80100" cy="127239"/>
              <a:chOff x="639900" y="511925"/>
              <a:chExt cx="160200" cy="254275"/>
            </a:xfrm>
          </p:grpSpPr>
          <p:cxnSp>
            <p:nvCxnSpPr>
              <p:cNvPr id="1014" name="Google Shape;1014;p42"/>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015" name="Google Shape;1015;p42"/>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016" name="Google Shape;1016;p42"/>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017" name="Google Shape;1017;p42"/>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1018" name="Google Shape;1018;p42"/>
            <p:cNvSpPr/>
            <p:nvPr/>
          </p:nvSpPr>
          <p:spPr>
            <a:xfrm>
              <a:off x="4808688" y="781496"/>
              <a:ext cx="242100" cy="23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4608375" y="747321"/>
              <a:ext cx="54600" cy="54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42"/>
          <p:cNvSpPr txBox="1"/>
          <p:nvPr>
            <p:ph idx="3" type="body"/>
          </p:nvPr>
        </p:nvSpPr>
        <p:spPr>
          <a:xfrm>
            <a:off x="4905600" y="3074075"/>
            <a:ext cx="1413600" cy="1312500"/>
          </a:xfrm>
          <a:prstGeom prst="rect">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b="1" lang="en-GB" sz="1200">
                <a:solidFill>
                  <a:srgbClr val="666666"/>
                </a:solidFill>
                <a:latin typeface="Roboto"/>
                <a:ea typeface="Roboto"/>
                <a:cs typeface="Roboto"/>
                <a:sym typeface="Roboto"/>
              </a:rPr>
              <a:t>Step 3: </a:t>
            </a:r>
            <a:endParaRPr b="1" sz="1200">
              <a:solidFill>
                <a:srgbClr val="666666"/>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rPr lang="en-GB" sz="1200">
                <a:solidFill>
                  <a:srgbClr val="666666"/>
                </a:solidFill>
                <a:latin typeface="Roboto"/>
                <a:ea typeface="Roboto"/>
                <a:cs typeface="Roboto"/>
                <a:sym typeface="Roboto"/>
              </a:rPr>
              <a:t>Transition rewards are the difference of potentials.</a:t>
            </a:r>
            <a:endParaRPr>
              <a:latin typeface="Roboto"/>
              <a:ea typeface="Roboto"/>
              <a:cs typeface="Roboto"/>
              <a:sym typeface="Roboto"/>
            </a:endParaRPr>
          </a:p>
        </p:txBody>
      </p:sp>
      <p:sp>
        <p:nvSpPr>
          <p:cNvPr id="1021" name="Google Shape;1021;p42"/>
          <p:cNvSpPr txBox="1"/>
          <p:nvPr/>
        </p:nvSpPr>
        <p:spPr>
          <a:xfrm>
            <a:off x="4466748" y="1652875"/>
            <a:ext cx="804600" cy="174900"/>
          </a:xfrm>
          <a:prstGeom prst="rect">
            <a:avLst/>
          </a:prstGeom>
          <a:solidFill>
            <a:srgbClr val="B7B7B7"/>
          </a:solidFill>
          <a:ln cap="flat" cmpd="sng" w="9525">
            <a:solidFill>
              <a:srgbClr val="000000"/>
            </a:solidFill>
            <a:prstDash val="solid"/>
            <a:round/>
            <a:headEnd len="sm" w="sm" type="none"/>
            <a:tailEnd len="sm" w="sm" type="none"/>
          </a:ln>
        </p:spPr>
        <p:txBody>
          <a:bodyPr anchorCtr="0" anchor="t" bIns="18000" lIns="18000" spcFirstLastPara="1" rIns="18000" wrap="square" tIns="18000">
            <a:spAutoFit/>
          </a:bodyPr>
          <a:lstStyle/>
          <a:p>
            <a:pPr indent="0" lvl="0" marL="0" rtl="0" algn="ctr">
              <a:spcBef>
                <a:spcPts val="0"/>
              </a:spcBef>
              <a:spcAft>
                <a:spcPts val="0"/>
              </a:spcAft>
              <a:buNone/>
            </a:pPr>
            <a:r>
              <a:rPr lang="en-GB" sz="900">
                <a:latin typeface="Roboto"/>
                <a:ea typeface="Roboto"/>
                <a:cs typeface="Roboto"/>
                <a:sym typeface="Roboto"/>
              </a:rPr>
              <a:t>PROJECTION</a:t>
            </a:r>
            <a:endParaRPr sz="900">
              <a:latin typeface="Roboto"/>
              <a:ea typeface="Roboto"/>
              <a:cs typeface="Roboto"/>
              <a:sym typeface="Roboto"/>
            </a:endParaRPr>
          </a:p>
        </p:txBody>
      </p:sp>
      <p:sp>
        <p:nvSpPr>
          <p:cNvPr id="1022" name="Google Shape;1022;p42"/>
          <p:cNvSpPr txBox="1"/>
          <p:nvPr/>
        </p:nvSpPr>
        <p:spPr>
          <a:xfrm>
            <a:off x="631175" y="405900"/>
            <a:ext cx="64998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Constructing Reward Machines from Demonstrations</a:t>
            </a:r>
            <a:endParaRPr sz="3000">
              <a:solidFill>
                <a:srgbClr val="202124"/>
              </a:solidFill>
              <a:latin typeface="Google Sans Medium"/>
              <a:ea typeface="Google Sans Medium"/>
              <a:cs typeface="Google Sans Medium"/>
              <a:sym typeface="Google Sans Medium"/>
            </a:endParaRPr>
          </a:p>
        </p:txBody>
      </p:sp>
      <p:sp>
        <p:nvSpPr>
          <p:cNvPr id="1023" name="Google Shape;1023;p42"/>
          <p:cNvSpPr txBox="1"/>
          <p:nvPr/>
        </p:nvSpPr>
        <p:spPr>
          <a:xfrm>
            <a:off x="4387050" y="3185975"/>
            <a:ext cx="465900" cy="3387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2"/>
                </a:solidFill>
                <a:latin typeface="Open Sans"/>
                <a:ea typeface="Open Sans"/>
                <a:cs typeface="Open Sans"/>
                <a:sym typeface="Open Sans"/>
              </a:rPr>
              <a:t>γ</a:t>
            </a:r>
            <a:r>
              <a:rPr lang="en-GB" sz="1000">
                <a:solidFill>
                  <a:schemeClr val="dk2"/>
                </a:solidFill>
                <a:latin typeface="Open Sans"/>
                <a:ea typeface="Open Sans"/>
                <a:cs typeface="Open Sans"/>
                <a:sym typeface="Open Sans"/>
              </a:rPr>
              <a:t> &lt; 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43"/>
          <p:cNvSpPr/>
          <p:nvPr/>
        </p:nvSpPr>
        <p:spPr>
          <a:xfrm>
            <a:off x="4065975" y="1328700"/>
            <a:ext cx="4634700" cy="2919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txBox="1"/>
          <p:nvPr/>
        </p:nvSpPr>
        <p:spPr>
          <a:xfrm>
            <a:off x="1572000" y="27422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1155CC"/>
                </a:solidFill>
                <a:latin typeface="Roboto"/>
                <a:ea typeface="Roboto"/>
                <a:cs typeface="Roboto"/>
                <a:sym typeface="Roboto"/>
              </a:rPr>
              <a:t>DQN with reward machines</a:t>
            </a:r>
            <a:endParaRPr sz="1100">
              <a:solidFill>
                <a:schemeClr val="dk1"/>
              </a:solidFill>
              <a:latin typeface="Roboto"/>
              <a:ea typeface="Roboto"/>
              <a:cs typeface="Roboto"/>
              <a:sym typeface="Roboto"/>
            </a:endParaRPr>
          </a:p>
        </p:txBody>
      </p:sp>
      <p:sp>
        <p:nvSpPr>
          <p:cNvPr id="1030" name="Google Shape;1030;p43"/>
          <p:cNvSpPr txBox="1"/>
          <p:nvPr/>
        </p:nvSpPr>
        <p:spPr>
          <a:xfrm>
            <a:off x="1304917" y="2954408"/>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BF9000"/>
                </a:solidFill>
                <a:latin typeface="Roboto"/>
                <a:ea typeface="Roboto"/>
                <a:cs typeface="Roboto"/>
                <a:sym typeface="Roboto"/>
              </a:rPr>
              <a:t>DQN with reward shaping</a:t>
            </a:r>
            <a:endParaRPr>
              <a:latin typeface="Roboto"/>
              <a:ea typeface="Roboto"/>
              <a:cs typeface="Roboto"/>
              <a:sym typeface="Roboto"/>
            </a:endParaRPr>
          </a:p>
        </p:txBody>
      </p:sp>
      <p:sp>
        <p:nvSpPr>
          <p:cNvPr id="1031" name="Google Shape;1031;p43"/>
          <p:cNvSpPr txBox="1"/>
          <p:nvPr/>
        </p:nvSpPr>
        <p:spPr>
          <a:xfrm>
            <a:off x="1037833" y="3166567"/>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38761D"/>
                </a:solidFill>
                <a:latin typeface="Roboto"/>
                <a:ea typeface="Roboto"/>
                <a:cs typeface="Roboto"/>
                <a:sym typeface="Roboto"/>
              </a:rPr>
              <a:t>DQN augmented with abstract states</a:t>
            </a:r>
            <a:endParaRPr>
              <a:latin typeface="Roboto"/>
              <a:ea typeface="Roboto"/>
              <a:cs typeface="Roboto"/>
              <a:sym typeface="Roboto"/>
            </a:endParaRPr>
          </a:p>
        </p:txBody>
      </p:sp>
      <p:sp>
        <p:nvSpPr>
          <p:cNvPr id="1032" name="Google Shape;1032;p43"/>
          <p:cNvSpPr txBox="1"/>
          <p:nvPr/>
        </p:nvSpPr>
        <p:spPr>
          <a:xfrm>
            <a:off x="770750" y="33787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CC0000"/>
                </a:solidFill>
                <a:latin typeface="Roboto"/>
                <a:ea typeface="Roboto"/>
                <a:cs typeface="Roboto"/>
                <a:sym typeface="Roboto"/>
              </a:rPr>
              <a:t>Standard DQN</a:t>
            </a:r>
            <a:endParaRPr>
              <a:solidFill>
                <a:srgbClr val="CC0000"/>
              </a:solidFill>
              <a:latin typeface="Roboto"/>
              <a:ea typeface="Roboto"/>
              <a:cs typeface="Roboto"/>
              <a:sym typeface="Roboto"/>
            </a:endParaRPr>
          </a:p>
        </p:txBody>
      </p:sp>
      <p:sp>
        <p:nvSpPr>
          <p:cNvPr id="1033" name="Google Shape;1033;p43"/>
          <p:cNvSpPr/>
          <p:nvPr/>
        </p:nvSpPr>
        <p:spPr>
          <a:xfrm rot="2700000">
            <a:off x="787296" y="2575442"/>
            <a:ext cx="373352" cy="1172666"/>
          </a:xfrm>
          <a:prstGeom prst="upArrow">
            <a:avLst>
              <a:gd fmla="val 54972" name="adj1"/>
              <a:gd fmla="val 128081" name="adj2"/>
            </a:avLst>
          </a:prstGeom>
          <a:gradFill>
            <a:gsLst>
              <a:gs pos="0">
                <a:srgbClr val="FF0000"/>
              </a:gs>
              <a:gs pos="33000">
                <a:srgbClr val="34A853"/>
              </a:gs>
              <a:gs pos="52999">
                <a:srgbClr val="FBBC04"/>
              </a:gs>
              <a:gs pos="100000">
                <a:schemeClr val="accent1"/>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txBox="1"/>
          <p:nvPr/>
        </p:nvSpPr>
        <p:spPr>
          <a:xfrm rot="-2699011">
            <a:off x="594753" y="2981993"/>
            <a:ext cx="737159" cy="3848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Roboto"/>
                <a:ea typeface="Roboto"/>
                <a:cs typeface="Roboto"/>
                <a:sym typeface="Roboto"/>
              </a:rPr>
              <a:t>better</a:t>
            </a:r>
            <a:endParaRPr sz="1600">
              <a:solidFill>
                <a:schemeClr val="lt1"/>
              </a:solidFill>
              <a:latin typeface="Roboto"/>
              <a:ea typeface="Roboto"/>
              <a:cs typeface="Roboto"/>
              <a:sym typeface="Roboto"/>
            </a:endParaRPr>
          </a:p>
        </p:txBody>
      </p:sp>
      <p:pic>
        <p:nvPicPr>
          <p:cNvPr id="1035" name="Google Shape;1035;p43"/>
          <p:cNvPicPr preferRelativeResize="0"/>
          <p:nvPr/>
        </p:nvPicPr>
        <p:blipFill>
          <a:blip r:embed="rId3">
            <a:alphaModFix/>
          </a:blip>
          <a:stretch>
            <a:fillRect/>
          </a:stretch>
        </p:blipFill>
        <p:spPr>
          <a:xfrm>
            <a:off x="4201072" y="1781714"/>
            <a:ext cx="2154681" cy="1093200"/>
          </a:xfrm>
          <a:prstGeom prst="rect">
            <a:avLst/>
          </a:prstGeom>
          <a:noFill/>
          <a:ln cap="flat" cmpd="sng" w="9525">
            <a:solidFill>
              <a:srgbClr val="CACACA"/>
            </a:solidFill>
            <a:prstDash val="solid"/>
            <a:round/>
            <a:headEnd len="sm" w="sm" type="none"/>
            <a:tailEnd len="sm" w="sm" type="none"/>
          </a:ln>
        </p:spPr>
      </p:pic>
      <p:sp>
        <p:nvSpPr>
          <p:cNvPr id="1036" name="Google Shape;1036;p43"/>
          <p:cNvSpPr txBox="1"/>
          <p:nvPr/>
        </p:nvSpPr>
        <p:spPr>
          <a:xfrm>
            <a:off x="631175" y="405900"/>
            <a:ext cx="82032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Experimental Results</a:t>
            </a:r>
            <a:endParaRPr sz="3000">
              <a:solidFill>
                <a:srgbClr val="202124"/>
              </a:solidFill>
              <a:latin typeface="Google Sans Medium"/>
              <a:ea typeface="Google Sans Medium"/>
              <a:cs typeface="Google Sans Medium"/>
              <a:sym typeface="Google Sans Medium"/>
            </a:endParaRPr>
          </a:p>
        </p:txBody>
      </p:sp>
      <p:sp>
        <p:nvSpPr>
          <p:cNvPr id="1037" name="Google Shape;1037;p43"/>
          <p:cNvSpPr txBox="1"/>
          <p:nvPr/>
        </p:nvSpPr>
        <p:spPr>
          <a:xfrm>
            <a:off x="4717700" y="1398162"/>
            <a:ext cx="3332400" cy="307800"/>
          </a:xfrm>
          <a:prstGeom prst="rect">
            <a:avLst/>
          </a:prstGeom>
          <a:solidFill>
            <a:srgbClr val="FFFFFF"/>
          </a:solidFill>
          <a:ln cap="flat" cmpd="sng" w="9525">
            <a:solidFill>
              <a:srgbClr val="CACACA"/>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lang="en-GB" sz="1000">
                <a:solidFill>
                  <a:srgbClr val="595959"/>
                </a:solidFill>
                <a:latin typeface="Roboto Medium"/>
                <a:ea typeface="Roboto Medium"/>
                <a:cs typeface="Roboto Medium"/>
                <a:sym typeface="Roboto Medium"/>
              </a:rPr>
              <a:t>DQN with Reward Machines outperforms </a:t>
            </a:r>
            <a:br>
              <a:rPr lang="en-GB" sz="1000">
                <a:solidFill>
                  <a:srgbClr val="595959"/>
                </a:solidFill>
                <a:latin typeface="Roboto Medium"/>
                <a:ea typeface="Roboto Medium"/>
                <a:cs typeface="Roboto Medium"/>
                <a:sym typeface="Roboto Medium"/>
              </a:rPr>
            </a:br>
            <a:r>
              <a:rPr lang="en-GB" sz="1000">
                <a:solidFill>
                  <a:srgbClr val="595959"/>
                </a:solidFill>
                <a:latin typeface="Roboto Medium"/>
                <a:ea typeface="Roboto Medium"/>
                <a:cs typeface="Roboto Medium"/>
                <a:sym typeface="Roboto Medium"/>
              </a:rPr>
              <a:t>the sole use of abstract states and reward shaping</a:t>
            </a:r>
            <a:endParaRPr sz="1000">
              <a:solidFill>
                <a:srgbClr val="595959"/>
              </a:solidFill>
              <a:latin typeface="Roboto"/>
              <a:ea typeface="Roboto"/>
              <a:cs typeface="Roboto"/>
              <a:sym typeface="Roboto"/>
            </a:endParaRPr>
          </a:p>
        </p:txBody>
      </p:sp>
      <p:pic>
        <p:nvPicPr>
          <p:cNvPr id="1038" name="Google Shape;1038;p43"/>
          <p:cNvPicPr preferRelativeResize="0"/>
          <p:nvPr/>
        </p:nvPicPr>
        <p:blipFill rotWithShape="1">
          <a:blip r:embed="rId4">
            <a:alphaModFix/>
          </a:blip>
          <a:srcRect b="0" l="0" r="43010" t="0"/>
          <a:stretch/>
        </p:blipFill>
        <p:spPr>
          <a:xfrm>
            <a:off x="4201075" y="3037500"/>
            <a:ext cx="2154676" cy="1082252"/>
          </a:xfrm>
          <a:prstGeom prst="rect">
            <a:avLst/>
          </a:prstGeom>
          <a:noFill/>
          <a:ln cap="flat" cmpd="sng" w="9525">
            <a:solidFill>
              <a:schemeClr val="dk2"/>
            </a:solidFill>
            <a:prstDash val="solid"/>
            <a:round/>
            <a:headEnd len="sm" w="sm" type="none"/>
            <a:tailEnd len="sm" w="sm" type="none"/>
          </a:ln>
        </p:spPr>
      </p:pic>
      <p:pic>
        <p:nvPicPr>
          <p:cNvPr id="1039" name="Google Shape;1039;p43"/>
          <p:cNvPicPr preferRelativeResize="0"/>
          <p:nvPr/>
        </p:nvPicPr>
        <p:blipFill>
          <a:blip r:embed="rId5">
            <a:alphaModFix/>
          </a:blip>
          <a:stretch>
            <a:fillRect/>
          </a:stretch>
        </p:blipFill>
        <p:spPr>
          <a:xfrm>
            <a:off x="6447838" y="3037500"/>
            <a:ext cx="2164500" cy="1082250"/>
          </a:xfrm>
          <a:prstGeom prst="rect">
            <a:avLst/>
          </a:prstGeom>
          <a:noFill/>
          <a:ln cap="flat" cmpd="sng" w="9525">
            <a:solidFill>
              <a:schemeClr val="dk2"/>
            </a:solidFill>
            <a:prstDash val="solid"/>
            <a:round/>
            <a:headEnd len="sm" w="sm" type="none"/>
            <a:tailEnd len="sm" w="sm" type="none"/>
          </a:ln>
        </p:spPr>
      </p:pic>
      <p:sp>
        <p:nvSpPr>
          <p:cNvPr id="1040" name="Google Shape;1040;p43"/>
          <p:cNvSpPr/>
          <p:nvPr/>
        </p:nvSpPr>
        <p:spPr>
          <a:xfrm>
            <a:off x="6447850" y="1781725"/>
            <a:ext cx="2164500" cy="10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43"/>
          <p:cNvPicPr preferRelativeResize="0"/>
          <p:nvPr/>
        </p:nvPicPr>
        <p:blipFill rotWithShape="1">
          <a:blip r:embed="rId6">
            <a:alphaModFix/>
          </a:blip>
          <a:srcRect b="0" l="-3040" r="21752" t="0"/>
          <a:stretch/>
        </p:blipFill>
        <p:spPr>
          <a:xfrm>
            <a:off x="6457675" y="1781725"/>
            <a:ext cx="2154674" cy="1080901"/>
          </a:xfrm>
          <a:prstGeom prst="rect">
            <a:avLst/>
          </a:prstGeom>
          <a:noFill/>
          <a:ln cap="flat" cmpd="sng" w="9525">
            <a:solidFill>
              <a:srgbClr val="CACACA"/>
            </a:solidFill>
            <a:prstDash val="solid"/>
            <a:round/>
            <a:headEnd len="sm" w="sm" type="none"/>
            <a:tailEnd len="sm" w="sm" type="none"/>
          </a:ln>
        </p:spPr>
      </p:pic>
      <p:sp>
        <p:nvSpPr>
          <p:cNvPr id="1042" name="Google Shape;1042;p43"/>
          <p:cNvSpPr txBox="1"/>
          <p:nvPr/>
        </p:nvSpPr>
        <p:spPr>
          <a:xfrm>
            <a:off x="479075" y="1328700"/>
            <a:ext cx="3261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1155CC"/>
                </a:solidFill>
                <a:latin typeface="Roboto"/>
                <a:ea typeface="Roboto"/>
                <a:cs typeface="Roboto"/>
                <a:sym typeface="Roboto"/>
              </a:rPr>
              <a:t>DQN with reward machines</a:t>
            </a:r>
            <a:r>
              <a:rPr lang="en-GB" sz="1100">
                <a:solidFill>
                  <a:srgbClr val="9AA0A6"/>
                </a:solidFill>
                <a:latin typeface="Roboto"/>
                <a:ea typeface="Roboto"/>
                <a:cs typeface="Roboto"/>
                <a:sym typeface="Roboto"/>
              </a:rPr>
              <a:t> learns:</a:t>
            </a:r>
            <a:endParaRPr sz="1100">
              <a:solidFill>
                <a:srgbClr val="9AA0A6"/>
              </a:solidFill>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solidFill>
                  <a:srgbClr val="9AA0A6"/>
                </a:solidFill>
                <a:latin typeface="Roboto"/>
                <a:ea typeface="Roboto"/>
                <a:cs typeface="Roboto"/>
                <a:sym typeface="Roboto"/>
              </a:rPr>
              <a:t>better-quality policies </a:t>
            </a:r>
            <a:endParaRPr sz="1100">
              <a:solidFill>
                <a:srgbClr val="9AA0A6"/>
              </a:solidFill>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solidFill>
                  <a:srgbClr val="9AA0A6"/>
                </a:solidFill>
                <a:latin typeface="Roboto"/>
                <a:ea typeface="Roboto"/>
                <a:cs typeface="Roboto"/>
                <a:sym typeface="Roboto"/>
              </a:rPr>
              <a:t>with fewer training steps, </a:t>
            </a:r>
            <a:endParaRPr sz="1100">
              <a:solidFill>
                <a:srgbClr val="9AA0A6"/>
              </a:solidFill>
              <a:latin typeface="Roboto"/>
              <a:ea typeface="Roboto"/>
              <a:cs typeface="Roboto"/>
              <a:sym typeface="Roboto"/>
            </a:endParaRPr>
          </a:p>
          <a:p>
            <a:pPr indent="0" lvl="0" marL="0" rtl="0" algn="l">
              <a:spcBef>
                <a:spcPts val="0"/>
              </a:spcBef>
              <a:spcAft>
                <a:spcPts val="0"/>
              </a:spcAft>
              <a:buNone/>
            </a:pPr>
            <a:r>
              <a:rPr lang="en-GB" sz="1100">
                <a:solidFill>
                  <a:srgbClr val="9AA0A6"/>
                </a:solidFill>
                <a:latin typeface="Roboto"/>
                <a:ea typeface="Roboto"/>
                <a:cs typeface="Roboto"/>
                <a:sym typeface="Roboto"/>
              </a:rPr>
              <a:t>compared with other ablations</a:t>
            </a:r>
            <a:r>
              <a:rPr b="1" lang="en-GB" sz="1100">
                <a:solidFill>
                  <a:srgbClr val="1155CC"/>
                </a:solidFill>
                <a:latin typeface="Roboto"/>
                <a:ea typeface="Roboto"/>
                <a:cs typeface="Roboto"/>
                <a:sym typeface="Roboto"/>
              </a:rPr>
              <a:t>.</a:t>
            </a:r>
            <a:endParaRPr sz="11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44"/>
          <p:cNvSpPr txBox="1"/>
          <p:nvPr/>
        </p:nvSpPr>
        <p:spPr>
          <a:xfrm>
            <a:off x="631175" y="405900"/>
            <a:ext cx="64998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Let’s understand it better!</a:t>
            </a:r>
            <a:endParaRPr sz="3000">
              <a:solidFill>
                <a:srgbClr val="202124"/>
              </a:solidFill>
              <a:latin typeface="Google Sans Medium"/>
              <a:ea typeface="Google Sans Medium"/>
              <a:cs typeface="Google Sans Medium"/>
              <a:sym typeface="Google Sans Medium"/>
            </a:endParaRPr>
          </a:p>
        </p:txBody>
      </p:sp>
      <p:sp>
        <p:nvSpPr>
          <p:cNvPr id="1048" name="Google Shape;1048;p44"/>
          <p:cNvSpPr txBox="1"/>
          <p:nvPr/>
        </p:nvSpPr>
        <p:spPr>
          <a:xfrm>
            <a:off x="631175" y="1411650"/>
            <a:ext cx="7704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AA0A6"/>
                </a:solidFill>
                <a:latin typeface="Roboto"/>
                <a:ea typeface="Roboto"/>
                <a:cs typeface="Roboto"/>
                <a:sym typeface="Roboto"/>
              </a:rPr>
              <a:t>We will take a closer look at the Q values of:</a:t>
            </a:r>
            <a:endParaRPr>
              <a:solidFill>
                <a:srgbClr val="9AA0A6"/>
              </a:solidFill>
              <a:latin typeface="Roboto"/>
              <a:ea typeface="Roboto"/>
              <a:cs typeface="Roboto"/>
              <a:sym typeface="Roboto"/>
            </a:endParaRPr>
          </a:p>
          <a:p>
            <a:pPr indent="-317500" lvl="0" marL="457200" rtl="0" algn="l">
              <a:spcBef>
                <a:spcPts val="0"/>
              </a:spcBef>
              <a:spcAft>
                <a:spcPts val="0"/>
              </a:spcAft>
              <a:buClr>
                <a:srgbClr val="9AA0A6"/>
              </a:buClr>
              <a:buSzPts val="1400"/>
              <a:buFont typeface="Roboto"/>
              <a:buChar char="●"/>
            </a:pPr>
            <a:r>
              <a:rPr b="1" lang="en-GB">
                <a:solidFill>
                  <a:srgbClr val="1155CC"/>
                </a:solidFill>
                <a:latin typeface="Roboto"/>
                <a:ea typeface="Roboto"/>
                <a:cs typeface="Roboto"/>
                <a:sym typeface="Roboto"/>
              </a:rPr>
              <a:t>DQN with reward machines</a:t>
            </a:r>
            <a:r>
              <a:rPr lang="en-GB">
                <a:solidFill>
                  <a:srgbClr val="9AA0A6"/>
                </a:solidFill>
                <a:latin typeface="Roboto"/>
                <a:ea typeface="Roboto"/>
                <a:cs typeface="Roboto"/>
                <a:sym typeface="Roboto"/>
              </a:rPr>
              <a:t>,</a:t>
            </a:r>
            <a:r>
              <a:rPr lang="en-GB">
                <a:solidFill>
                  <a:srgbClr val="9AA0A6"/>
                </a:solidFill>
                <a:latin typeface="Roboto"/>
                <a:ea typeface="Roboto"/>
                <a:cs typeface="Roboto"/>
                <a:sym typeface="Roboto"/>
              </a:rPr>
              <a:t> and</a:t>
            </a:r>
            <a:endParaRPr>
              <a:solidFill>
                <a:srgbClr val="9AA0A6"/>
              </a:solidFill>
              <a:latin typeface="Roboto"/>
              <a:ea typeface="Roboto"/>
              <a:cs typeface="Roboto"/>
              <a:sym typeface="Roboto"/>
            </a:endParaRPr>
          </a:p>
          <a:p>
            <a:pPr indent="-317500" lvl="0" marL="457200" rtl="0" algn="l">
              <a:spcBef>
                <a:spcPts val="0"/>
              </a:spcBef>
              <a:spcAft>
                <a:spcPts val="0"/>
              </a:spcAft>
              <a:buClr>
                <a:srgbClr val="9AA0A6"/>
              </a:buClr>
              <a:buSzPts val="1400"/>
              <a:buFont typeface="Roboto"/>
              <a:buChar char="●"/>
            </a:pPr>
            <a:r>
              <a:rPr b="1" lang="en-GB">
                <a:solidFill>
                  <a:srgbClr val="BF9000"/>
                </a:solidFill>
                <a:latin typeface="Roboto"/>
                <a:ea typeface="Roboto"/>
                <a:cs typeface="Roboto"/>
                <a:sym typeface="Roboto"/>
              </a:rPr>
              <a:t>DQN with reward shaping</a:t>
            </a:r>
            <a:endParaRPr>
              <a:solidFill>
                <a:srgbClr val="202124"/>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45"/>
          <p:cNvSpPr/>
          <p:nvPr/>
        </p:nvSpPr>
        <p:spPr>
          <a:xfrm>
            <a:off x="455400" y="2784500"/>
            <a:ext cx="3976200" cy="17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4632625" y="2784500"/>
            <a:ext cx="3976200" cy="17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txBox="1"/>
          <p:nvPr>
            <p:ph idx="1" type="body"/>
          </p:nvPr>
        </p:nvSpPr>
        <p:spPr>
          <a:xfrm>
            <a:off x="631175" y="1272675"/>
            <a:ext cx="7966500" cy="14469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n-GB">
                <a:solidFill>
                  <a:srgbClr val="9AA0A6"/>
                </a:solidFill>
                <a:latin typeface="Roboto"/>
                <a:ea typeface="Roboto"/>
                <a:cs typeface="Roboto"/>
                <a:sym typeface="Roboto"/>
              </a:rPr>
              <a:t>In a 2 blocks stacking task:</a:t>
            </a:r>
            <a:endParaRPr>
              <a:solidFill>
                <a:srgbClr val="9AA0A6"/>
              </a:solidFill>
              <a:latin typeface="Roboto"/>
              <a:ea typeface="Roboto"/>
              <a:cs typeface="Roboto"/>
              <a:sym typeface="Roboto"/>
            </a:endParaRPr>
          </a:p>
          <a:p>
            <a:pPr indent="-304165" lvl="0" marL="457200" marR="0" rtl="0" algn="l">
              <a:lnSpc>
                <a:spcPct val="150000"/>
              </a:lnSpc>
              <a:spcBef>
                <a:spcPts val="1200"/>
              </a:spcBef>
              <a:spcAft>
                <a:spcPts val="0"/>
              </a:spcAft>
              <a:buClr>
                <a:srgbClr val="9AA0A6"/>
              </a:buClr>
              <a:buSzPct val="100000"/>
              <a:buFont typeface="Roboto"/>
              <a:buChar char="●"/>
            </a:pPr>
            <a:r>
              <a:rPr b="1" lang="en-GB">
                <a:solidFill>
                  <a:srgbClr val="BF9000"/>
                </a:solidFill>
                <a:latin typeface="Roboto"/>
                <a:ea typeface="Roboto"/>
                <a:cs typeface="Roboto"/>
                <a:sym typeface="Roboto"/>
              </a:rPr>
              <a:t>DQN with reward shaping</a:t>
            </a:r>
            <a:r>
              <a:rPr lang="en-GB">
                <a:solidFill>
                  <a:srgbClr val="9AA0A6"/>
                </a:solidFill>
                <a:latin typeface="Roboto"/>
                <a:ea typeface="Roboto"/>
                <a:cs typeface="Roboto"/>
                <a:sym typeface="Roboto"/>
              </a:rPr>
              <a:t> does not learn to condition actions (pick vs. place) on the number of blocks.</a:t>
            </a:r>
            <a:endParaRPr>
              <a:solidFill>
                <a:srgbClr val="9AA0A6"/>
              </a:solidFill>
              <a:latin typeface="Roboto"/>
              <a:ea typeface="Roboto"/>
              <a:cs typeface="Roboto"/>
              <a:sym typeface="Roboto"/>
            </a:endParaRPr>
          </a:p>
          <a:p>
            <a:pPr indent="-304165" lvl="0" marL="457200" marR="0" rtl="0" algn="l">
              <a:lnSpc>
                <a:spcPct val="150000"/>
              </a:lnSpc>
              <a:spcBef>
                <a:spcPts val="0"/>
              </a:spcBef>
              <a:spcAft>
                <a:spcPts val="0"/>
              </a:spcAft>
              <a:buClr>
                <a:srgbClr val="9AA0A6"/>
              </a:buClr>
              <a:buSzPct val="100000"/>
              <a:buFont typeface="Roboto"/>
              <a:buChar char="●"/>
            </a:pPr>
            <a:r>
              <a:rPr b="1" lang="en-GB">
                <a:solidFill>
                  <a:srgbClr val="BF9000"/>
                </a:solidFill>
                <a:latin typeface="Roboto"/>
                <a:ea typeface="Roboto"/>
                <a:cs typeface="Roboto"/>
                <a:sym typeface="Roboto"/>
              </a:rPr>
              <a:t>DQN with reward shaping</a:t>
            </a:r>
            <a:r>
              <a:rPr lang="en-GB">
                <a:solidFill>
                  <a:srgbClr val="9AA0A6"/>
                </a:solidFill>
                <a:latin typeface="Roboto"/>
                <a:ea typeface="Roboto"/>
                <a:cs typeface="Roboto"/>
                <a:sym typeface="Roboto"/>
              </a:rPr>
              <a:t> has a high probability of </a:t>
            </a:r>
            <a:r>
              <a:rPr lang="en-GB">
                <a:solidFill>
                  <a:srgbClr val="9AA0A6"/>
                </a:solidFill>
                <a:latin typeface="Roboto"/>
                <a:ea typeface="Roboto"/>
                <a:cs typeface="Roboto"/>
                <a:sym typeface="Roboto"/>
              </a:rPr>
              <a:t>choosing</a:t>
            </a:r>
            <a:r>
              <a:rPr lang="en-GB">
                <a:solidFill>
                  <a:srgbClr val="9AA0A6"/>
                </a:solidFill>
                <a:latin typeface="Roboto"/>
                <a:ea typeface="Roboto"/>
                <a:cs typeface="Roboto"/>
                <a:sym typeface="Roboto"/>
              </a:rPr>
              <a:t> the wrong action (place) when there are two blocks on the table.</a:t>
            </a:r>
            <a:endParaRPr>
              <a:solidFill>
                <a:srgbClr val="9AA0A6"/>
              </a:solidFill>
              <a:latin typeface="Roboto"/>
              <a:ea typeface="Roboto"/>
              <a:cs typeface="Roboto"/>
              <a:sym typeface="Roboto"/>
            </a:endParaRPr>
          </a:p>
          <a:p>
            <a:pPr indent="-304165" lvl="0" marL="457200" rtl="0" algn="l">
              <a:lnSpc>
                <a:spcPct val="150000"/>
              </a:lnSpc>
              <a:spcBef>
                <a:spcPts val="0"/>
              </a:spcBef>
              <a:spcAft>
                <a:spcPts val="0"/>
              </a:spcAft>
              <a:buClr>
                <a:srgbClr val="9AA0A6"/>
              </a:buClr>
              <a:buSzPct val="100000"/>
              <a:buFont typeface="Roboto"/>
              <a:buChar char="●"/>
            </a:pPr>
            <a:r>
              <a:rPr lang="en-GB">
                <a:solidFill>
                  <a:srgbClr val="9AA0A6"/>
                </a:solidFill>
                <a:latin typeface="Roboto"/>
                <a:ea typeface="Roboto"/>
                <a:cs typeface="Roboto"/>
                <a:sym typeface="Roboto"/>
              </a:rPr>
              <a:t>The Q value heatmaps for </a:t>
            </a:r>
            <a:r>
              <a:rPr b="1" lang="en-GB">
                <a:solidFill>
                  <a:srgbClr val="1155CC"/>
                </a:solidFill>
                <a:latin typeface="Roboto"/>
                <a:ea typeface="Roboto"/>
                <a:cs typeface="Roboto"/>
                <a:sym typeface="Roboto"/>
              </a:rPr>
              <a:t>DQN with reward machines </a:t>
            </a:r>
            <a:r>
              <a:rPr lang="en-GB">
                <a:solidFill>
                  <a:srgbClr val="9AA0A6"/>
                </a:solidFill>
                <a:latin typeface="Roboto"/>
                <a:ea typeface="Roboto"/>
                <a:cs typeface="Roboto"/>
                <a:sym typeface="Roboto"/>
              </a:rPr>
              <a:t>separate pick and place actions.</a:t>
            </a:r>
            <a:endParaRPr>
              <a:solidFill>
                <a:srgbClr val="9AA0A6"/>
              </a:solidFill>
              <a:latin typeface="Roboto"/>
              <a:ea typeface="Roboto"/>
              <a:cs typeface="Roboto"/>
              <a:sym typeface="Roboto"/>
            </a:endParaRPr>
          </a:p>
        </p:txBody>
      </p:sp>
      <p:sp>
        <p:nvSpPr>
          <p:cNvPr id="1056" name="Google Shape;1056;p45"/>
          <p:cNvSpPr txBox="1"/>
          <p:nvPr/>
        </p:nvSpPr>
        <p:spPr>
          <a:xfrm>
            <a:off x="631175" y="405900"/>
            <a:ext cx="64998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An </a:t>
            </a:r>
            <a:r>
              <a:rPr lang="en-GB" sz="3000">
                <a:solidFill>
                  <a:srgbClr val="202124"/>
                </a:solidFill>
                <a:latin typeface="Google Sans Medium"/>
                <a:ea typeface="Google Sans Medium"/>
                <a:cs typeface="Google Sans Medium"/>
                <a:sym typeface="Google Sans Medium"/>
              </a:rPr>
              <a:t>Intriguing</a:t>
            </a:r>
            <a:r>
              <a:rPr lang="en-GB" sz="3000">
                <a:solidFill>
                  <a:srgbClr val="202124"/>
                </a:solidFill>
                <a:latin typeface="Google Sans Medium"/>
                <a:ea typeface="Google Sans Medium"/>
                <a:cs typeface="Google Sans Medium"/>
                <a:sym typeface="Google Sans Medium"/>
              </a:rPr>
              <a:t> Phenomenon</a:t>
            </a:r>
            <a:endParaRPr sz="3000">
              <a:solidFill>
                <a:srgbClr val="202124"/>
              </a:solidFill>
              <a:latin typeface="Google Sans Medium"/>
              <a:ea typeface="Google Sans Medium"/>
              <a:cs typeface="Google Sans Medium"/>
              <a:sym typeface="Google Sans Medium"/>
            </a:endParaRPr>
          </a:p>
        </p:txBody>
      </p:sp>
      <p:sp>
        <p:nvSpPr>
          <p:cNvPr id="1057" name="Google Shape;1057;p45"/>
          <p:cNvSpPr txBox="1"/>
          <p:nvPr>
            <p:ph idx="2" type="body"/>
          </p:nvPr>
        </p:nvSpPr>
        <p:spPr>
          <a:xfrm>
            <a:off x="568738" y="2952100"/>
            <a:ext cx="3749400" cy="305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lang="en-GB">
                <a:solidFill>
                  <a:srgbClr val="9AA0A6"/>
                </a:solidFill>
                <a:latin typeface="Roboto"/>
                <a:ea typeface="Roboto"/>
                <a:cs typeface="Roboto"/>
                <a:sym typeface="Roboto"/>
              </a:rPr>
              <a:t>Training with </a:t>
            </a:r>
            <a:r>
              <a:rPr b="1" lang="en-GB">
                <a:solidFill>
                  <a:srgbClr val="1155CC"/>
                </a:solidFill>
                <a:latin typeface="Roboto"/>
                <a:ea typeface="Roboto"/>
                <a:cs typeface="Roboto"/>
                <a:sym typeface="Roboto"/>
              </a:rPr>
              <a:t>DQN with reward machines</a:t>
            </a:r>
            <a:endParaRPr>
              <a:solidFill>
                <a:srgbClr val="9AA0A6"/>
              </a:solidFill>
              <a:latin typeface="Roboto"/>
              <a:ea typeface="Roboto"/>
              <a:cs typeface="Roboto"/>
              <a:sym typeface="Roboto"/>
            </a:endParaRPr>
          </a:p>
        </p:txBody>
      </p:sp>
      <p:sp>
        <p:nvSpPr>
          <p:cNvPr id="1058" name="Google Shape;1058;p45"/>
          <p:cNvSpPr txBox="1"/>
          <p:nvPr>
            <p:ph idx="3" type="body"/>
          </p:nvPr>
        </p:nvSpPr>
        <p:spPr>
          <a:xfrm>
            <a:off x="4742413" y="2952100"/>
            <a:ext cx="3749400" cy="305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lang="en-GB">
                <a:solidFill>
                  <a:srgbClr val="9AA0A6"/>
                </a:solidFill>
                <a:latin typeface="Roboto"/>
                <a:ea typeface="Roboto"/>
                <a:cs typeface="Roboto"/>
                <a:sym typeface="Roboto"/>
              </a:rPr>
              <a:t>Training with </a:t>
            </a:r>
            <a:r>
              <a:rPr b="1" lang="en-GB">
                <a:solidFill>
                  <a:srgbClr val="BF9000"/>
                </a:solidFill>
                <a:latin typeface="Roboto"/>
                <a:ea typeface="Roboto"/>
                <a:cs typeface="Roboto"/>
                <a:sym typeface="Roboto"/>
              </a:rPr>
              <a:t>DQN with reward shaping</a:t>
            </a:r>
            <a:endParaRPr>
              <a:solidFill>
                <a:srgbClr val="9AA0A6"/>
              </a:solidFill>
              <a:latin typeface="Roboto"/>
              <a:ea typeface="Roboto"/>
              <a:cs typeface="Roboto"/>
              <a:sym typeface="Roboto"/>
            </a:endParaRPr>
          </a:p>
        </p:txBody>
      </p:sp>
      <p:pic>
        <p:nvPicPr>
          <p:cNvPr id="1059" name="Google Shape;1059;p45"/>
          <p:cNvPicPr preferRelativeResize="0"/>
          <p:nvPr/>
        </p:nvPicPr>
        <p:blipFill>
          <a:blip r:embed="rId3">
            <a:alphaModFix/>
          </a:blip>
          <a:stretch>
            <a:fillRect/>
          </a:stretch>
        </p:blipFill>
        <p:spPr>
          <a:xfrm>
            <a:off x="576025" y="3259858"/>
            <a:ext cx="3749400" cy="1068580"/>
          </a:xfrm>
          <a:prstGeom prst="rect">
            <a:avLst/>
          </a:prstGeom>
          <a:noFill/>
          <a:ln cap="flat" cmpd="sng" w="9525">
            <a:solidFill>
              <a:schemeClr val="dk2"/>
            </a:solidFill>
            <a:prstDash val="solid"/>
            <a:round/>
            <a:headEnd len="sm" w="sm" type="none"/>
            <a:tailEnd len="sm" w="sm" type="none"/>
          </a:ln>
        </p:spPr>
      </p:pic>
      <p:pic>
        <p:nvPicPr>
          <p:cNvPr id="1060" name="Google Shape;1060;p45"/>
          <p:cNvPicPr preferRelativeResize="0"/>
          <p:nvPr/>
        </p:nvPicPr>
        <p:blipFill>
          <a:blip r:embed="rId4">
            <a:alphaModFix/>
          </a:blip>
          <a:stretch>
            <a:fillRect/>
          </a:stretch>
        </p:blipFill>
        <p:spPr>
          <a:xfrm>
            <a:off x="4742425" y="3262209"/>
            <a:ext cx="3749400" cy="106859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4" name="Shape 1064"/>
        <p:cNvGrpSpPr/>
        <p:nvPr/>
      </p:nvGrpSpPr>
      <p:grpSpPr>
        <a:xfrm>
          <a:off x="0" y="0"/>
          <a:ext cx="0" cy="0"/>
          <a:chOff x="0" y="0"/>
          <a:chExt cx="0" cy="0"/>
        </a:xfrm>
      </p:grpSpPr>
      <p:sp>
        <p:nvSpPr>
          <p:cNvPr id="1065" name="Google Shape;1065;p46"/>
          <p:cNvSpPr/>
          <p:nvPr/>
        </p:nvSpPr>
        <p:spPr>
          <a:xfrm>
            <a:off x="455400" y="2784500"/>
            <a:ext cx="3976200" cy="17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6"/>
          <p:cNvSpPr/>
          <p:nvPr/>
        </p:nvSpPr>
        <p:spPr>
          <a:xfrm>
            <a:off x="4632625" y="2784500"/>
            <a:ext cx="3976200" cy="17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6"/>
          <p:cNvSpPr txBox="1"/>
          <p:nvPr>
            <p:ph idx="1" type="body"/>
          </p:nvPr>
        </p:nvSpPr>
        <p:spPr>
          <a:xfrm>
            <a:off x="631175" y="1272675"/>
            <a:ext cx="7966500" cy="1171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9AA0A6"/>
                </a:solidFill>
                <a:latin typeface="Roboto"/>
                <a:ea typeface="Roboto"/>
                <a:cs typeface="Roboto"/>
                <a:sym typeface="Roboto"/>
              </a:rPr>
              <a:t>In a 2 blocks stacking task</a:t>
            </a:r>
            <a:r>
              <a:rPr b="1" lang="en-GB">
                <a:solidFill>
                  <a:srgbClr val="9AA0A6"/>
                </a:solidFill>
                <a:latin typeface="Roboto"/>
                <a:ea typeface="Roboto"/>
                <a:cs typeface="Roboto"/>
                <a:sym typeface="Roboto"/>
              </a:rPr>
              <a:t> with blocks of different sizes</a:t>
            </a:r>
            <a:r>
              <a:rPr lang="en-GB">
                <a:solidFill>
                  <a:srgbClr val="9AA0A6"/>
                </a:solidFill>
                <a:latin typeface="Roboto"/>
                <a:ea typeface="Roboto"/>
                <a:cs typeface="Roboto"/>
                <a:sym typeface="Roboto"/>
              </a:rPr>
              <a:t>:</a:t>
            </a:r>
            <a:endParaRPr>
              <a:solidFill>
                <a:srgbClr val="9AA0A6"/>
              </a:solidFill>
              <a:latin typeface="Roboto"/>
              <a:ea typeface="Roboto"/>
              <a:cs typeface="Roboto"/>
              <a:sym typeface="Roboto"/>
            </a:endParaRPr>
          </a:p>
          <a:p>
            <a:pPr indent="-304165" lvl="0" marL="457200" rtl="0" algn="l">
              <a:lnSpc>
                <a:spcPct val="150000"/>
              </a:lnSpc>
              <a:spcBef>
                <a:spcPts val="1200"/>
              </a:spcBef>
              <a:spcAft>
                <a:spcPts val="0"/>
              </a:spcAft>
              <a:buClr>
                <a:srgbClr val="9AA0A6"/>
              </a:buClr>
              <a:buSzPct val="100000"/>
              <a:buFont typeface="Roboto"/>
              <a:buChar char="●"/>
            </a:pPr>
            <a:r>
              <a:rPr b="1" lang="en-GB">
                <a:solidFill>
                  <a:srgbClr val="BF9000"/>
                </a:solidFill>
                <a:latin typeface="Roboto"/>
                <a:ea typeface="Roboto"/>
                <a:cs typeface="Roboto"/>
                <a:sym typeface="Roboto"/>
              </a:rPr>
              <a:t>DQN with reward shaping</a:t>
            </a:r>
            <a:r>
              <a:rPr lang="en-GB">
                <a:solidFill>
                  <a:srgbClr val="9AA0A6"/>
                </a:solidFill>
                <a:latin typeface="Roboto"/>
                <a:ea typeface="Roboto"/>
                <a:cs typeface="Roboto"/>
                <a:sym typeface="Roboto"/>
              </a:rPr>
              <a:t> does not learn to condition actions (pick vs. place) on the number/size of blocks.</a:t>
            </a:r>
            <a:endParaRPr>
              <a:solidFill>
                <a:srgbClr val="9AA0A6"/>
              </a:solidFill>
              <a:latin typeface="Roboto"/>
              <a:ea typeface="Roboto"/>
              <a:cs typeface="Roboto"/>
              <a:sym typeface="Roboto"/>
            </a:endParaRPr>
          </a:p>
          <a:p>
            <a:pPr indent="-304165" lvl="0" marL="457200" rtl="0" algn="l">
              <a:lnSpc>
                <a:spcPct val="150000"/>
              </a:lnSpc>
              <a:spcBef>
                <a:spcPts val="0"/>
              </a:spcBef>
              <a:spcAft>
                <a:spcPts val="0"/>
              </a:spcAft>
              <a:buClr>
                <a:srgbClr val="9AA0A6"/>
              </a:buClr>
              <a:buSzPct val="100000"/>
              <a:buFont typeface="Roboto"/>
              <a:buChar char="●"/>
            </a:pPr>
            <a:r>
              <a:rPr lang="en-GB">
                <a:solidFill>
                  <a:srgbClr val="9AA0A6"/>
                </a:solidFill>
                <a:latin typeface="Roboto"/>
                <a:ea typeface="Roboto"/>
                <a:cs typeface="Roboto"/>
                <a:sym typeface="Roboto"/>
              </a:rPr>
              <a:t>The Q value heatmaps for </a:t>
            </a:r>
            <a:r>
              <a:rPr b="1" lang="en-GB">
                <a:solidFill>
                  <a:srgbClr val="1155CC"/>
                </a:solidFill>
                <a:latin typeface="Roboto"/>
                <a:ea typeface="Roboto"/>
                <a:cs typeface="Roboto"/>
                <a:sym typeface="Roboto"/>
              </a:rPr>
              <a:t>DQN with reward machines </a:t>
            </a:r>
            <a:r>
              <a:rPr lang="en-GB">
                <a:solidFill>
                  <a:srgbClr val="9AA0A6"/>
                </a:solidFill>
                <a:latin typeface="Roboto"/>
                <a:ea typeface="Roboto"/>
                <a:cs typeface="Roboto"/>
                <a:sym typeface="Roboto"/>
              </a:rPr>
              <a:t>separate pick and place actions.</a:t>
            </a:r>
            <a:endParaRPr>
              <a:solidFill>
                <a:srgbClr val="9AA0A6"/>
              </a:solidFill>
              <a:latin typeface="Roboto"/>
              <a:ea typeface="Roboto"/>
              <a:cs typeface="Roboto"/>
              <a:sym typeface="Roboto"/>
            </a:endParaRPr>
          </a:p>
        </p:txBody>
      </p:sp>
      <p:sp>
        <p:nvSpPr>
          <p:cNvPr id="1068" name="Google Shape;1068;p46"/>
          <p:cNvSpPr txBox="1"/>
          <p:nvPr/>
        </p:nvSpPr>
        <p:spPr>
          <a:xfrm>
            <a:off x="631175" y="405900"/>
            <a:ext cx="64998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An Intriguing Phenomenon (cont.)</a:t>
            </a:r>
            <a:endParaRPr sz="3000">
              <a:solidFill>
                <a:srgbClr val="202124"/>
              </a:solidFill>
              <a:latin typeface="Google Sans Medium"/>
              <a:ea typeface="Google Sans Medium"/>
              <a:cs typeface="Google Sans Medium"/>
              <a:sym typeface="Google Sans Medium"/>
            </a:endParaRPr>
          </a:p>
        </p:txBody>
      </p:sp>
      <p:sp>
        <p:nvSpPr>
          <p:cNvPr id="1069" name="Google Shape;1069;p46"/>
          <p:cNvSpPr txBox="1"/>
          <p:nvPr>
            <p:ph idx="2" type="body"/>
          </p:nvPr>
        </p:nvSpPr>
        <p:spPr>
          <a:xfrm>
            <a:off x="568738" y="2952100"/>
            <a:ext cx="3749400" cy="305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200"/>
              </a:spcAft>
              <a:buNone/>
            </a:pPr>
            <a:r>
              <a:rPr lang="en-GB">
                <a:solidFill>
                  <a:srgbClr val="9AA0A6"/>
                </a:solidFill>
                <a:latin typeface="Roboto"/>
                <a:ea typeface="Roboto"/>
                <a:cs typeface="Roboto"/>
                <a:sym typeface="Roboto"/>
              </a:rPr>
              <a:t>Training with </a:t>
            </a:r>
            <a:r>
              <a:rPr b="1" lang="en-GB">
                <a:solidFill>
                  <a:srgbClr val="1155CC"/>
                </a:solidFill>
                <a:latin typeface="Roboto"/>
                <a:ea typeface="Roboto"/>
                <a:cs typeface="Roboto"/>
                <a:sym typeface="Roboto"/>
              </a:rPr>
              <a:t>DQN with reward machines</a:t>
            </a:r>
            <a:endParaRPr>
              <a:solidFill>
                <a:srgbClr val="9AA0A6"/>
              </a:solidFill>
              <a:latin typeface="Roboto"/>
              <a:ea typeface="Roboto"/>
              <a:cs typeface="Roboto"/>
              <a:sym typeface="Roboto"/>
            </a:endParaRPr>
          </a:p>
        </p:txBody>
      </p:sp>
      <p:sp>
        <p:nvSpPr>
          <p:cNvPr id="1070" name="Google Shape;1070;p46"/>
          <p:cNvSpPr txBox="1"/>
          <p:nvPr>
            <p:ph idx="3" type="body"/>
          </p:nvPr>
        </p:nvSpPr>
        <p:spPr>
          <a:xfrm>
            <a:off x="4742413" y="2952100"/>
            <a:ext cx="3749400" cy="305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200"/>
              </a:spcAft>
              <a:buNone/>
            </a:pPr>
            <a:r>
              <a:rPr lang="en-GB">
                <a:solidFill>
                  <a:srgbClr val="9AA0A6"/>
                </a:solidFill>
                <a:latin typeface="Roboto"/>
                <a:ea typeface="Roboto"/>
                <a:cs typeface="Roboto"/>
                <a:sym typeface="Roboto"/>
              </a:rPr>
              <a:t>Training with </a:t>
            </a:r>
            <a:r>
              <a:rPr b="1" lang="en-GB">
                <a:solidFill>
                  <a:srgbClr val="BF9000"/>
                </a:solidFill>
                <a:latin typeface="Roboto"/>
                <a:ea typeface="Roboto"/>
                <a:cs typeface="Roboto"/>
                <a:sym typeface="Roboto"/>
              </a:rPr>
              <a:t>DQN with reward shaping</a:t>
            </a:r>
            <a:endParaRPr>
              <a:solidFill>
                <a:srgbClr val="9AA0A6"/>
              </a:solidFill>
              <a:latin typeface="Roboto"/>
              <a:ea typeface="Roboto"/>
              <a:cs typeface="Roboto"/>
              <a:sym typeface="Roboto"/>
            </a:endParaRPr>
          </a:p>
        </p:txBody>
      </p:sp>
      <p:pic>
        <p:nvPicPr>
          <p:cNvPr id="1071" name="Google Shape;1071;p46"/>
          <p:cNvPicPr preferRelativeResize="0"/>
          <p:nvPr/>
        </p:nvPicPr>
        <p:blipFill>
          <a:blip r:embed="rId3">
            <a:alphaModFix/>
          </a:blip>
          <a:stretch>
            <a:fillRect/>
          </a:stretch>
        </p:blipFill>
        <p:spPr>
          <a:xfrm>
            <a:off x="4742500" y="3257500"/>
            <a:ext cx="3749400" cy="1073258"/>
          </a:xfrm>
          <a:prstGeom prst="rect">
            <a:avLst/>
          </a:prstGeom>
          <a:noFill/>
          <a:ln cap="flat" cmpd="sng" w="9525">
            <a:solidFill>
              <a:schemeClr val="dk2"/>
            </a:solidFill>
            <a:prstDash val="solid"/>
            <a:round/>
            <a:headEnd len="sm" w="sm" type="none"/>
            <a:tailEnd len="sm" w="sm" type="none"/>
          </a:ln>
        </p:spPr>
      </p:pic>
      <p:pic>
        <p:nvPicPr>
          <p:cNvPr id="1072" name="Google Shape;1072;p46"/>
          <p:cNvPicPr preferRelativeResize="0"/>
          <p:nvPr/>
        </p:nvPicPr>
        <p:blipFill>
          <a:blip r:embed="rId4">
            <a:alphaModFix/>
          </a:blip>
          <a:stretch>
            <a:fillRect/>
          </a:stretch>
        </p:blipFill>
        <p:spPr>
          <a:xfrm>
            <a:off x="568800" y="3257500"/>
            <a:ext cx="3756576" cy="107531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47"/>
          <p:cNvSpPr/>
          <p:nvPr/>
        </p:nvSpPr>
        <p:spPr>
          <a:xfrm>
            <a:off x="455400" y="2784500"/>
            <a:ext cx="3976200" cy="17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7"/>
          <p:cNvSpPr/>
          <p:nvPr/>
        </p:nvSpPr>
        <p:spPr>
          <a:xfrm>
            <a:off x="4632625" y="2784500"/>
            <a:ext cx="3976200" cy="17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txBox="1"/>
          <p:nvPr>
            <p:ph idx="1" type="body"/>
          </p:nvPr>
        </p:nvSpPr>
        <p:spPr>
          <a:xfrm>
            <a:off x="631175" y="1272675"/>
            <a:ext cx="8137200" cy="14577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n-GB">
                <a:solidFill>
                  <a:srgbClr val="9AA0A6"/>
                </a:solidFill>
                <a:latin typeface="Roboto"/>
                <a:ea typeface="Roboto"/>
                <a:cs typeface="Roboto"/>
                <a:sym typeface="Roboto"/>
              </a:rPr>
              <a:t>In a 3 blocks kitting taks:</a:t>
            </a:r>
            <a:endParaRPr>
              <a:solidFill>
                <a:srgbClr val="9AA0A6"/>
              </a:solidFill>
              <a:latin typeface="Roboto"/>
              <a:ea typeface="Roboto"/>
              <a:cs typeface="Roboto"/>
              <a:sym typeface="Roboto"/>
            </a:endParaRPr>
          </a:p>
          <a:p>
            <a:pPr indent="-304165" lvl="0" marL="457200" marR="0" rtl="0" algn="l">
              <a:lnSpc>
                <a:spcPct val="150000"/>
              </a:lnSpc>
              <a:spcBef>
                <a:spcPts val="1200"/>
              </a:spcBef>
              <a:spcAft>
                <a:spcPts val="0"/>
              </a:spcAft>
              <a:buClr>
                <a:srgbClr val="9AA0A6"/>
              </a:buClr>
              <a:buSzPct val="100000"/>
              <a:buFont typeface="Roboto"/>
              <a:buChar char="●"/>
            </a:pPr>
            <a:r>
              <a:rPr b="1" lang="en-GB">
                <a:solidFill>
                  <a:srgbClr val="BF9000"/>
                </a:solidFill>
                <a:latin typeface="Roboto"/>
                <a:ea typeface="Roboto"/>
                <a:cs typeface="Roboto"/>
                <a:sym typeface="Roboto"/>
              </a:rPr>
              <a:t>DQN with reward shaping </a:t>
            </a:r>
            <a:r>
              <a:rPr lang="en-GB">
                <a:solidFill>
                  <a:srgbClr val="9AA0A6"/>
                </a:solidFill>
                <a:latin typeface="Roboto"/>
                <a:ea typeface="Roboto"/>
                <a:cs typeface="Roboto"/>
                <a:sym typeface="Roboto"/>
              </a:rPr>
              <a:t> fails at recognizing the target locations of the blocks.</a:t>
            </a:r>
            <a:endParaRPr>
              <a:solidFill>
                <a:srgbClr val="9AA0A6"/>
              </a:solidFill>
              <a:latin typeface="Roboto"/>
              <a:ea typeface="Roboto"/>
              <a:cs typeface="Roboto"/>
              <a:sym typeface="Roboto"/>
            </a:endParaRPr>
          </a:p>
          <a:p>
            <a:pPr indent="-304165" lvl="0" marL="457200" marR="0" rtl="0" algn="l">
              <a:lnSpc>
                <a:spcPct val="150000"/>
              </a:lnSpc>
              <a:spcBef>
                <a:spcPts val="0"/>
              </a:spcBef>
              <a:spcAft>
                <a:spcPts val="0"/>
              </a:spcAft>
              <a:buClr>
                <a:srgbClr val="9AA0A6"/>
              </a:buClr>
              <a:buSzPct val="100000"/>
              <a:buFont typeface="Roboto"/>
              <a:buChar char="●"/>
            </a:pPr>
            <a:r>
              <a:rPr lang="en-GB">
                <a:solidFill>
                  <a:srgbClr val="9AA0A6"/>
                </a:solidFill>
                <a:latin typeface="Roboto"/>
                <a:ea typeface="Roboto"/>
                <a:cs typeface="Roboto"/>
                <a:sym typeface="Roboto"/>
              </a:rPr>
              <a:t>The </a:t>
            </a:r>
            <a:r>
              <a:rPr lang="en-GB">
                <a:solidFill>
                  <a:srgbClr val="9AA0A6"/>
                </a:solidFill>
                <a:latin typeface="Roboto"/>
                <a:ea typeface="Roboto"/>
                <a:cs typeface="Roboto"/>
                <a:sym typeface="Roboto"/>
              </a:rPr>
              <a:t>pick and place </a:t>
            </a:r>
            <a:r>
              <a:rPr lang="en-GB">
                <a:solidFill>
                  <a:srgbClr val="9AA0A6"/>
                </a:solidFill>
                <a:latin typeface="Roboto"/>
                <a:ea typeface="Roboto"/>
                <a:cs typeface="Roboto"/>
                <a:sym typeface="Roboto"/>
              </a:rPr>
              <a:t>Q value </a:t>
            </a:r>
            <a:r>
              <a:rPr lang="en-GB">
                <a:solidFill>
                  <a:srgbClr val="9AA0A6"/>
                </a:solidFill>
                <a:latin typeface="Roboto"/>
                <a:ea typeface="Roboto"/>
                <a:cs typeface="Roboto"/>
                <a:sym typeface="Roboto"/>
              </a:rPr>
              <a:t>heatmaps</a:t>
            </a:r>
            <a:r>
              <a:rPr lang="en-GB">
                <a:solidFill>
                  <a:srgbClr val="9AA0A6"/>
                </a:solidFill>
                <a:latin typeface="Roboto"/>
                <a:ea typeface="Roboto"/>
                <a:cs typeface="Roboto"/>
                <a:sym typeface="Roboto"/>
              </a:rPr>
              <a:t> for </a:t>
            </a:r>
            <a:r>
              <a:rPr b="1" lang="en-GB">
                <a:solidFill>
                  <a:srgbClr val="BF9000"/>
                </a:solidFill>
                <a:latin typeface="Roboto"/>
                <a:ea typeface="Roboto"/>
                <a:cs typeface="Roboto"/>
                <a:sym typeface="Roboto"/>
              </a:rPr>
              <a:t>DQN with reward shaping</a:t>
            </a:r>
            <a:r>
              <a:rPr lang="en-GB">
                <a:solidFill>
                  <a:srgbClr val="9AA0A6"/>
                </a:solidFill>
                <a:latin typeface="Roboto"/>
                <a:ea typeface="Roboto"/>
                <a:cs typeface="Roboto"/>
                <a:sym typeface="Roboto"/>
              </a:rPr>
              <a:t> are flat and look very similar to each other.</a:t>
            </a:r>
            <a:endParaRPr>
              <a:solidFill>
                <a:srgbClr val="9AA0A6"/>
              </a:solidFill>
              <a:latin typeface="Roboto"/>
              <a:ea typeface="Roboto"/>
              <a:cs typeface="Roboto"/>
              <a:sym typeface="Roboto"/>
            </a:endParaRPr>
          </a:p>
          <a:p>
            <a:pPr indent="-304165" lvl="0" marL="457200" marR="0" rtl="0" algn="l">
              <a:lnSpc>
                <a:spcPct val="150000"/>
              </a:lnSpc>
              <a:spcBef>
                <a:spcPts val="0"/>
              </a:spcBef>
              <a:spcAft>
                <a:spcPts val="0"/>
              </a:spcAft>
              <a:buClr>
                <a:srgbClr val="9AA0A6"/>
              </a:buClr>
              <a:buSzPct val="100000"/>
              <a:buFont typeface="Roboto"/>
              <a:buChar char="●"/>
            </a:pPr>
            <a:r>
              <a:rPr lang="en-GB">
                <a:solidFill>
                  <a:srgbClr val="9AA0A6"/>
                </a:solidFill>
                <a:latin typeface="Roboto"/>
                <a:ea typeface="Roboto"/>
                <a:cs typeface="Roboto"/>
                <a:sym typeface="Roboto"/>
              </a:rPr>
              <a:t>The Q value heatmaps for </a:t>
            </a:r>
            <a:r>
              <a:rPr b="1" lang="en-GB">
                <a:solidFill>
                  <a:srgbClr val="1155CC"/>
                </a:solidFill>
                <a:latin typeface="Roboto"/>
                <a:ea typeface="Roboto"/>
                <a:cs typeface="Roboto"/>
                <a:sym typeface="Roboto"/>
              </a:rPr>
              <a:t>DQN with reward machines </a:t>
            </a:r>
            <a:r>
              <a:rPr lang="en-GB">
                <a:solidFill>
                  <a:srgbClr val="9AA0A6"/>
                </a:solidFill>
                <a:latin typeface="Roboto"/>
                <a:ea typeface="Roboto"/>
                <a:cs typeface="Roboto"/>
                <a:sym typeface="Roboto"/>
              </a:rPr>
              <a:t>separate pick and place actions.</a:t>
            </a:r>
            <a:endParaRPr>
              <a:solidFill>
                <a:srgbClr val="9AA0A6"/>
              </a:solidFill>
              <a:latin typeface="Roboto"/>
              <a:ea typeface="Roboto"/>
              <a:cs typeface="Roboto"/>
              <a:sym typeface="Roboto"/>
            </a:endParaRPr>
          </a:p>
        </p:txBody>
      </p:sp>
      <p:sp>
        <p:nvSpPr>
          <p:cNvPr id="1080" name="Google Shape;1080;p47"/>
          <p:cNvSpPr txBox="1"/>
          <p:nvPr/>
        </p:nvSpPr>
        <p:spPr>
          <a:xfrm>
            <a:off x="631175" y="405900"/>
            <a:ext cx="64998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An Intriguing Phenomenon (cont.)</a:t>
            </a:r>
            <a:endParaRPr sz="3000">
              <a:solidFill>
                <a:srgbClr val="202124"/>
              </a:solidFill>
              <a:latin typeface="Google Sans Medium"/>
              <a:ea typeface="Google Sans Medium"/>
              <a:cs typeface="Google Sans Medium"/>
              <a:sym typeface="Google Sans Medium"/>
            </a:endParaRPr>
          </a:p>
        </p:txBody>
      </p:sp>
      <p:sp>
        <p:nvSpPr>
          <p:cNvPr id="1081" name="Google Shape;1081;p47"/>
          <p:cNvSpPr txBox="1"/>
          <p:nvPr>
            <p:ph idx="2" type="body"/>
          </p:nvPr>
        </p:nvSpPr>
        <p:spPr>
          <a:xfrm>
            <a:off x="568738" y="2952100"/>
            <a:ext cx="3749400" cy="305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200"/>
              </a:spcAft>
              <a:buNone/>
            </a:pPr>
            <a:r>
              <a:rPr lang="en-GB">
                <a:solidFill>
                  <a:srgbClr val="9AA0A6"/>
                </a:solidFill>
                <a:latin typeface="Roboto"/>
                <a:ea typeface="Roboto"/>
                <a:cs typeface="Roboto"/>
                <a:sym typeface="Roboto"/>
              </a:rPr>
              <a:t>Training with </a:t>
            </a:r>
            <a:r>
              <a:rPr b="1" lang="en-GB">
                <a:solidFill>
                  <a:srgbClr val="1155CC"/>
                </a:solidFill>
                <a:latin typeface="Roboto"/>
                <a:ea typeface="Roboto"/>
                <a:cs typeface="Roboto"/>
                <a:sym typeface="Roboto"/>
              </a:rPr>
              <a:t>DQN with reward machines</a:t>
            </a:r>
            <a:endParaRPr>
              <a:solidFill>
                <a:srgbClr val="9AA0A6"/>
              </a:solidFill>
              <a:latin typeface="Roboto"/>
              <a:ea typeface="Roboto"/>
              <a:cs typeface="Roboto"/>
              <a:sym typeface="Roboto"/>
            </a:endParaRPr>
          </a:p>
        </p:txBody>
      </p:sp>
      <p:sp>
        <p:nvSpPr>
          <p:cNvPr id="1082" name="Google Shape;1082;p47"/>
          <p:cNvSpPr txBox="1"/>
          <p:nvPr>
            <p:ph idx="3" type="body"/>
          </p:nvPr>
        </p:nvSpPr>
        <p:spPr>
          <a:xfrm>
            <a:off x="4742413" y="2952100"/>
            <a:ext cx="3749400" cy="305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200"/>
              </a:spcAft>
              <a:buNone/>
            </a:pPr>
            <a:r>
              <a:rPr lang="en-GB">
                <a:solidFill>
                  <a:srgbClr val="9AA0A6"/>
                </a:solidFill>
                <a:latin typeface="Roboto"/>
                <a:ea typeface="Roboto"/>
                <a:cs typeface="Roboto"/>
                <a:sym typeface="Roboto"/>
              </a:rPr>
              <a:t>Training with </a:t>
            </a:r>
            <a:r>
              <a:rPr b="1" lang="en-GB">
                <a:solidFill>
                  <a:srgbClr val="BF9000"/>
                </a:solidFill>
                <a:latin typeface="Roboto"/>
                <a:ea typeface="Roboto"/>
                <a:cs typeface="Roboto"/>
                <a:sym typeface="Roboto"/>
              </a:rPr>
              <a:t>DQN with reward shaping</a:t>
            </a:r>
            <a:endParaRPr>
              <a:solidFill>
                <a:srgbClr val="9AA0A6"/>
              </a:solidFill>
              <a:latin typeface="Roboto"/>
              <a:ea typeface="Roboto"/>
              <a:cs typeface="Roboto"/>
              <a:sym typeface="Roboto"/>
            </a:endParaRPr>
          </a:p>
        </p:txBody>
      </p:sp>
      <p:pic>
        <p:nvPicPr>
          <p:cNvPr id="1083" name="Google Shape;1083;p47"/>
          <p:cNvPicPr preferRelativeResize="0"/>
          <p:nvPr/>
        </p:nvPicPr>
        <p:blipFill>
          <a:blip r:embed="rId3">
            <a:alphaModFix/>
          </a:blip>
          <a:stretch>
            <a:fillRect/>
          </a:stretch>
        </p:blipFill>
        <p:spPr>
          <a:xfrm>
            <a:off x="4746000" y="3255489"/>
            <a:ext cx="3756576" cy="1075311"/>
          </a:xfrm>
          <a:prstGeom prst="rect">
            <a:avLst/>
          </a:prstGeom>
          <a:noFill/>
          <a:ln cap="flat" cmpd="sng" w="9525">
            <a:solidFill>
              <a:schemeClr val="dk2"/>
            </a:solidFill>
            <a:prstDash val="solid"/>
            <a:round/>
            <a:headEnd len="sm" w="sm" type="none"/>
            <a:tailEnd len="sm" w="sm" type="none"/>
          </a:ln>
        </p:spPr>
      </p:pic>
      <p:pic>
        <p:nvPicPr>
          <p:cNvPr id="1084" name="Google Shape;1084;p47"/>
          <p:cNvPicPr preferRelativeResize="0"/>
          <p:nvPr/>
        </p:nvPicPr>
        <p:blipFill>
          <a:blip r:embed="rId4">
            <a:alphaModFix/>
          </a:blip>
          <a:stretch>
            <a:fillRect/>
          </a:stretch>
        </p:blipFill>
        <p:spPr>
          <a:xfrm>
            <a:off x="568750" y="3257500"/>
            <a:ext cx="3756574" cy="1075331"/>
          </a:xfrm>
          <a:prstGeom prst="rect">
            <a:avLst/>
          </a:prstGeom>
          <a:noFill/>
          <a:ln cap="flat" cmpd="sng" w="9525">
            <a:solidFill>
              <a:schemeClr val="dk2"/>
            </a:solidFill>
            <a:prstDash val="solid"/>
            <a:round/>
            <a:headEnd len="sm" w="sm" type="none"/>
            <a:tailEnd len="sm" w="sm" type="none"/>
          </a:ln>
        </p:spPr>
      </p:pic>
      <p:sp>
        <p:nvSpPr>
          <p:cNvPr id="1085" name="Google Shape;1085;p47"/>
          <p:cNvSpPr txBox="1"/>
          <p:nvPr/>
        </p:nvSpPr>
        <p:spPr>
          <a:xfrm>
            <a:off x="3167975" y="3155800"/>
            <a:ext cx="4611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GB" sz="700">
                <a:solidFill>
                  <a:srgbClr val="CC0000"/>
                </a:solidFill>
                <a:latin typeface="Courier New"/>
                <a:ea typeface="Courier New"/>
                <a:cs typeface="Courier New"/>
                <a:sym typeface="Courier New"/>
              </a:rPr>
              <a:t>Place</a:t>
            </a:r>
            <a:endParaRPr b="1" sz="700">
              <a:solidFill>
                <a:srgbClr val="CC0000"/>
              </a:solidFill>
              <a:latin typeface="Courier New"/>
              <a:ea typeface="Courier New"/>
              <a:cs typeface="Courier New"/>
              <a:sym typeface="Courier New"/>
            </a:endParaRPr>
          </a:p>
        </p:txBody>
      </p:sp>
      <p:sp>
        <p:nvSpPr>
          <p:cNvPr id="1086" name="Google Shape;1086;p47"/>
          <p:cNvSpPr txBox="1"/>
          <p:nvPr/>
        </p:nvSpPr>
        <p:spPr>
          <a:xfrm>
            <a:off x="3709491" y="3156201"/>
            <a:ext cx="4611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GB" sz="700">
                <a:solidFill>
                  <a:srgbClr val="CC0000"/>
                </a:solidFill>
                <a:latin typeface="Courier New"/>
                <a:ea typeface="Courier New"/>
                <a:cs typeface="Courier New"/>
                <a:sym typeface="Courier New"/>
              </a:rPr>
              <a:t>Pick</a:t>
            </a:r>
            <a:endParaRPr b="1" sz="700">
              <a:solidFill>
                <a:srgbClr val="CC0000"/>
              </a:solidFill>
              <a:latin typeface="Courier New"/>
              <a:ea typeface="Courier New"/>
              <a:cs typeface="Courier New"/>
              <a:sym typeface="Courier New"/>
            </a:endParaRPr>
          </a:p>
        </p:txBody>
      </p:sp>
      <p:sp>
        <p:nvSpPr>
          <p:cNvPr id="1087" name="Google Shape;1087;p47"/>
          <p:cNvSpPr txBox="1"/>
          <p:nvPr/>
        </p:nvSpPr>
        <p:spPr>
          <a:xfrm>
            <a:off x="7348014" y="3149520"/>
            <a:ext cx="4611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GB" sz="700">
                <a:solidFill>
                  <a:srgbClr val="CC0000"/>
                </a:solidFill>
                <a:latin typeface="Courier New"/>
                <a:ea typeface="Courier New"/>
                <a:cs typeface="Courier New"/>
                <a:sym typeface="Courier New"/>
              </a:rPr>
              <a:t>Place</a:t>
            </a:r>
            <a:endParaRPr b="1" sz="700">
              <a:solidFill>
                <a:srgbClr val="CC0000"/>
              </a:solidFill>
              <a:latin typeface="Courier New"/>
              <a:ea typeface="Courier New"/>
              <a:cs typeface="Courier New"/>
              <a:sym typeface="Courier New"/>
            </a:endParaRPr>
          </a:p>
        </p:txBody>
      </p:sp>
      <p:sp>
        <p:nvSpPr>
          <p:cNvPr id="1088" name="Google Shape;1088;p47"/>
          <p:cNvSpPr txBox="1"/>
          <p:nvPr/>
        </p:nvSpPr>
        <p:spPr>
          <a:xfrm>
            <a:off x="7889531" y="3149921"/>
            <a:ext cx="4611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GB" sz="700">
                <a:solidFill>
                  <a:srgbClr val="CC0000"/>
                </a:solidFill>
                <a:latin typeface="Courier New"/>
                <a:ea typeface="Courier New"/>
                <a:cs typeface="Courier New"/>
                <a:sym typeface="Courier New"/>
              </a:rPr>
              <a:t>Pick</a:t>
            </a:r>
            <a:endParaRPr b="1" sz="700">
              <a:solidFill>
                <a:srgbClr val="CC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48"/>
          <p:cNvSpPr/>
          <p:nvPr/>
        </p:nvSpPr>
        <p:spPr>
          <a:xfrm>
            <a:off x="0" y="152400"/>
            <a:ext cx="6134700" cy="28803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6134700" y="152400"/>
            <a:ext cx="3009300" cy="2889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095" name="Google Shape;1095;p48"/>
          <p:cNvSpPr/>
          <p:nvPr/>
        </p:nvSpPr>
        <p:spPr>
          <a:xfrm>
            <a:off x="-700" y="-40350"/>
            <a:ext cx="9144000" cy="54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a:off x="3905400" y="3020650"/>
            <a:ext cx="5238600" cy="2139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a:off x="0" y="3003575"/>
            <a:ext cx="3905400" cy="2139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rot="2164688">
            <a:off x="6454766" y="1809522"/>
            <a:ext cx="373416" cy="1158956"/>
          </a:xfrm>
          <a:prstGeom prst="upArrow">
            <a:avLst>
              <a:gd fmla="val 44345" name="adj1"/>
              <a:gd fmla="val 108596" name="adj2"/>
            </a:avLst>
          </a:prstGeom>
          <a:gradFill>
            <a:gsLst>
              <a:gs pos="0">
                <a:srgbClr val="FF0000"/>
              </a:gs>
              <a:gs pos="37000">
                <a:srgbClr val="34A853"/>
              </a:gs>
              <a:gs pos="63000">
                <a:srgbClr val="FBBC04"/>
              </a:gs>
              <a:gs pos="100000">
                <a:schemeClr val="accent1"/>
              </a:gs>
            </a:gsLst>
            <a:lin ang="16200038"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099" name="Google Shape;1099;p48"/>
          <p:cNvSpPr txBox="1"/>
          <p:nvPr/>
        </p:nvSpPr>
        <p:spPr>
          <a:xfrm>
            <a:off x="152007" y="511850"/>
            <a:ext cx="2259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202124"/>
                </a:solidFill>
                <a:latin typeface="Google Sans Medium"/>
                <a:ea typeface="Google Sans Medium"/>
                <a:cs typeface="Google Sans Medium"/>
                <a:sym typeface="Google Sans Medium"/>
              </a:rPr>
              <a:t>DQN augmented with Reward Machines</a:t>
            </a:r>
            <a:endParaRPr sz="1300">
              <a:solidFill>
                <a:srgbClr val="202124"/>
              </a:solidFill>
              <a:latin typeface="Google Sans Medium"/>
              <a:ea typeface="Google Sans Medium"/>
              <a:cs typeface="Google Sans Medium"/>
              <a:sym typeface="Google Sans Medium"/>
            </a:endParaRPr>
          </a:p>
        </p:txBody>
      </p:sp>
      <p:pic>
        <p:nvPicPr>
          <p:cNvPr id="1100" name="Google Shape;1100;p48"/>
          <p:cNvPicPr preferRelativeResize="0"/>
          <p:nvPr/>
        </p:nvPicPr>
        <p:blipFill>
          <a:blip r:embed="rId3">
            <a:alphaModFix/>
          </a:blip>
          <a:stretch>
            <a:fillRect/>
          </a:stretch>
        </p:blipFill>
        <p:spPr>
          <a:xfrm>
            <a:off x="3854563" y="795933"/>
            <a:ext cx="974686" cy="515332"/>
          </a:xfrm>
          <a:prstGeom prst="rect">
            <a:avLst/>
          </a:prstGeom>
          <a:noFill/>
          <a:ln cap="flat" cmpd="sng" w="9525">
            <a:solidFill>
              <a:schemeClr val="dk2"/>
            </a:solidFill>
            <a:prstDash val="solid"/>
            <a:round/>
            <a:headEnd len="sm" w="sm" type="none"/>
            <a:tailEnd len="sm" w="sm" type="none"/>
          </a:ln>
        </p:spPr>
      </p:pic>
      <p:sp>
        <p:nvSpPr>
          <p:cNvPr id="1101" name="Google Shape;1101;p48"/>
          <p:cNvSpPr/>
          <p:nvPr/>
        </p:nvSpPr>
        <p:spPr>
          <a:xfrm>
            <a:off x="4702344" y="1501690"/>
            <a:ext cx="846000" cy="99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3219219" y="1501690"/>
            <a:ext cx="846000" cy="99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txBox="1"/>
          <p:nvPr/>
        </p:nvSpPr>
        <p:spPr>
          <a:xfrm>
            <a:off x="4718698" y="2208389"/>
            <a:ext cx="465600" cy="1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Place Action</a:t>
            </a:r>
            <a:endParaRPr sz="600">
              <a:latin typeface="Open Sans"/>
              <a:ea typeface="Open Sans"/>
              <a:cs typeface="Open Sans"/>
              <a:sym typeface="Open Sans"/>
            </a:endParaRPr>
          </a:p>
        </p:txBody>
      </p:sp>
      <p:cxnSp>
        <p:nvCxnSpPr>
          <p:cNvPr id="1104" name="Google Shape;1104;p48"/>
          <p:cNvCxnSpPr>
            <a:stCxn id="1102" idx="3"/>
            <a:endCxn id="1101" idx="1"/>
          </p:cNvCxnSpPr>
          <p:nvPr/>
        </p:nvCxnSpPr>
        <p:spPr>
          <a:xfrm>
            <a:off x="4065219" y="1997140"/>
            <a:ext cx="637200" cy="0"/>
          </a:xfrm>
          <a:prstGeom prst="straightConnector1">
            <a:avLst/>
          </a:prstGeom>
          <a:noFill/>
          <a:ln cap="flat" cmpd="sng" w="28575">
            <a:solidFill>
              <a:srgbClr val="000000"/>
            </a:solidFill>
            <a:prstDash val="solid"/>
            <a:round/>
            <a:headEnd len="med" w="med" type="none"/>
            <a:tailEnd len="med" w="med" type="triangle"/>
          </a:ln>
        </p:spPr>
      </p:cxnSp>
      <p:sp>
        <p:nvSpPr>
          <p:cNvPr id="1105" name="Google Shape;1105;p48"/>
          <p:cNvSpPr/>
          <p:nvPr/>
        </p:nvSpPr>
        <p:spPr>
          <a:xfrm>
            <a:off x="4131088" y="1845436"/>
            <a:ext cx="421500" cy="303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FFFFFF"/>
                </a:solidFill>
                <a:latin typeface="Open Sans"/>
                <a:ea typeface="Open Sans"/>
                <a:cs typeface="Open Sans"/>
                <a:sym typeface="Open Sans"/>
              </a:rPr>
              <a:t>DQN</a:t>
            </a:r>
            <a:endParaRPr sz="800">
              <a:solidFill>
                <a:srgbClr val="FFFFFF"/>
              </a:solidFill>
              <a:latin typeface="Open Sans"/>
              <a:ea typeface="Open Sans"/>
              <a:cs typeface="Open Sans"/>
              <a:sym typeface="Open Sans"/>
            </a:endParaRPr>
          </a:p>
        </p:txBody>
      </p:sp>
      <p:sp>
        <p:nvSpPr>
          <p:cNvPr id="1106" name="Google Shape;1106;p48"/>
          <p:cNvSpPr txBox="1"/>
          <p:nvPr/>
        </p:nvSpPr>
        <p:spPr>
          <a:xfrm>
            <a:off x="5128200" y="1261425"/>
            <a:ext cx="4332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latin typeface="Open Sans"/>
                <a:ea typeface="Open Sans"/>
                <a:cs typeface="Open Sans"/>
                <a:sym typeface="Open Sans"/>
              </a:rPr>
              <a:t>action</a:t>
            </a:r>
            <a:endParaRPr sz="600">
              <a:latin typeface="Open Sans"/>
              <a:ea typeface="Open Sans"/>
              <a:cs typeface="Open Sans"/>
              <a:sym typeface="Open Sans"/>
            </a:endParaRPr>
          </a:p>
        </p:txBody>
      </p:sp>
      <p:sp>
        <p:nvSpPr>
          <p:cNvPr id="1107" name="Google Shape;1107;p48"/>
          <p:cNvSpPr txBox="1"/>
          <p:nvPr/>
        </p:nvSpPr>
        <p:spPr>
          <a:xfrm>
            <a:off x="5126676" y="2208387"/>
            <a:ext cx="421500" cy="1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Pick Action</a:t>
            </a:r>
            <a:endParaRPr sz="600">
              <a:latin typeface="Open Sans"/>
              <a:ea typeface="Open Sans"/>
              <a:cs typeface="Open Sans"/>
              <a:sym typeface="Open Sans"/>
            </a:endParaRPr>
          </a:p>
        </p:txBody>
      </p:sp>
      <p:sp>
        <p:nvSpPr>
          <p:cNvPr id="1108" name="Google Shape;1108;p48"/>
          <p:cNvSpPr txBox="1"/>
          <p:nvPr/>
        </p:nvSpPr>
        <p:spPr>
          <a:xfrm>
            <a:off x="4754120" y="1501687"/>
            <a:ext cx="742500" cy="118200"/>
          </a:xfrm>
          <a:prstGeom prst="rect">
            <a:avLst/>
          </a:prstGeom>
          <a:noFill/>
          <a:ln>
            <a:noFill/>
          </a:ln>
        </p:spPr>
        <p:txBody>
          <a:bodyPr anchorCtr="0" anchor="t" bIns="91425" lIns="0" spcFirstLastPara="1" rIns="0" wrap="square" tIns="54000">
            <a:noAutofit/>
          </a:bodyPr>
          <a:lstStyle/>
          <a:p>
            <a:pPr indent="0" lvl="0" marL="0" rtl="0" algn="ctr">
              <a:spcBef>
                <a:spcPts val="0"/>
              </a:spcBef>
              <a:spcAft>
                <a:spcPts val="0"/>
              </a:spcAft>
              <a:buNone/>
            </a:pPr>
            <a:r>
              <a:rPr lang="en-GB" sz="600">
                <a:latin typeface="Open Sans"/>
                <a:ea typeface="Open Sans"/>
                <a:cs typeface="Open Sans"/>
                <a:sym typeface="Open Sans"/>
              </a:rPr>
              <a:t>Q value heatmaps</a:t>
            </a:r>
            <a:endParaRPr sz="600">
              <a:latin typeface="Open Sans"/>
              <a:ea typeface="Open Sans"/>
              <a:cs typeface="Open Sans"/>
              <a:sym typeface="Open Sans"/>
            </a:endParaRPr>
          </a:p>
        </p:txBody>
      </p:sp>
      <p:sp>
        <p:nvSpPr>
          <p:cNvPr id="1109" name="Google Shape;1109;p48"/>
          <p:cNvSpPr/>
          <p:nvPr/>
        </p:nvSpPr>
        <p:spPr>
          <a:xfrm>
            <a:off x="3367006" y="2045900"/>
            <a:ext cx="116058" cy="2468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pic>
        <p:nvPicPr>
          <p:cNvPr id="1110" name="Google Shape;1110;p48"/>
          <p:cNvPicPr preferRelativeResize="0"/>
          <p:nvPr/>
        </p:nvPicPr>
        <p:blipFill>
          <a:blip r:embed="rId4">
            <a:alphaModFix/>
          </a:blip>
          <a:stretch>
            <a:fillRect/>
          </a:stretch>
        </p:blipFill>
        <p:spPr>
          <a:xfrm>
            <a:off x="3724080" y="1655588"/>
            <a:ext cx="255678" cy="547003"/>
          </a:xfrm>
          <a:prstGeom prst="rect">
            <a:avLst/>
          </a:prstGeom>
          <a:noFill/>
          <a:ln>
            <a:noFill/>
          </a:ln>
        </p:spPr>
      </p:pic>
      <p:sp>
        <p:nvSpPr>
          <p:cNvPr id="1111" name="Google Shape;1111;p48"/>
          <p:cNvSpPr txBox="1"/>
          <p:nvPr/>
        </p:nvSpPr>
        <p:spPr>
          <a:xfrm>
            <a:off x="3601480" y="2132879"/>
            <a:ext cx="476100" cy="471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Top-down RGB </a:t>
            </a:r>
            <a:endParaRPr sz="600">
              <a:latin typeface="Open Sans"/>
              <a:ea typeface="Open Sans"/>
              <a:cs typeface="Open Sans"/>
              <a:sym typeface="Open Sans"/>
            </a:endParaRPr>
          </a:p>
          <a:p>
            <a:pPr indent="0" lvl="0" marL="0" rtl="0" algn="ctr">
              <a:spcBef>
                <a:spcPts val="0"/>
              </a:spcBef>
              <a:spcAft>
                <a:spcPts val="0"/>
              </a:spcAft>
              <a:buNone/>
            </a:pPr>
            <a:r>
              <a:rPr lang="en-GB" sz="600">
                <a:latin typeface="Open Sans"/>
                <a:ea typeface="Open Sans"/>
                <a:cs typeface="Open Sans"/>
                <a:sym typeface="Open Sans"/>
              </a:rPr>
              <a:t>Observation</a:t>
            </a:r>
            <a:endParaRPr sz="600">
              <a:latin typeface="Open Sans"/>
              <a:ea typeface="Open Sans"/>
              <a:cs typeface="Open Sans"/>
              <a:sym typeface="Open Sans"/>
            </a:endParaRPr>
          </a:p>
        </p:txBody>
      </p:sp>
      <p:cxnSp>
        <p:nvCxnSpPr>
          <p:cNvPr id="1112" name="Google Shape;1112;p48"/>
          <p:cNvCxnSpPr>
            <a:stCxn id="1108" idx="0"/>
            <a:endCxn id="1100" idx="3"/>
          </p:cNvCxnSpPr>
          <p:nvPr/>
        </p:nvCxnSpPr>
        <p:spPr>
          <a:xfrm flipH="1" rot="5400000">
            <a:off x="4753220" y="1129537"/>
            <a:ext cx="448200" cy="296100"/>
          </a:xfrm>
          <a:prstGeom prst="bentConnector2">
            <a:avLst/>
          </a:prstGeom>
          <a:noFill/>
          <a:ln cap="flat" cmpd="sng" w="28575">
            <a:solidFill>
              <a:srgbClr val="000000"/>
            </a:solidFill>
            <a:prstDash val="solid"/>
            <a:round/>
            <a:headEnd len="med" w="med" type="none"/>
            <a:tailEnd len="med" w="med" type="triangle"/>
          </a:ln>
        </p:spPr>
      </p:cxnSp>
      <p:cxnSp>
        <p:nvCxnSpPr>
          <p:cNvPr id="1113" name="Google Shape;1113;p48"/>
          <p:cNvCxnSpPr/>
          <p:nvPr/>
        </p:nvCxnSpPr>
        <p:spPr>
          <a:xfrm flipH="1" rot="-5400000">
            <a:off x="3335951" y="1139124"/>
            <a:ext cx="598800" cy="433200"/>
          </a:xfrm>
          <a:prstGeom prst="bentConnector3">
            <a:avLst>
              <a:gd fmla="val 50000" name="adj1"/>
            </a:avLst>
          </a:prstGeom>
          <a:noFill/>
          <a:ln cap="flat" cmpd="sng" w="28575">
            <a:solidFill>
              <a:srgbClr val="000000"/>
            </a:solidFill>
            <a:prstDash val="solid"/>
            <a:round/>
            <a:headEnd len="med" w="med" type="none"/>
            <a:tailEnd len="med" w="med" type="triangle"/>
          </a:ln>
        </p:spPr>
      </p:cxnSp>
      <p:grpSp>
        <p:nvGrpSpPr>
          <p:cNvPr id="1114" name="Google Shape;1114;p48"/>
          <p:cNvGrpSpPr/>
          <p:nvPr/>
        </p:nvGrpSpPr>
        <p:grpSpPr>
          <a:xfrm>
            <a:off x="3303838" y="1588816"/>
            <a:ext cx="212054" cy="133236"/>
            <a:chOff x="174350" y="5855788"/>
            <a:chExt cx="1044600" cy="652800"/>
          </a:xfrm>
        </p:grpSpPr>
        <p:sp>
          <p:nvSpPr>
            <p:cNvPr id="1115" name="Google Shape;1115;p48"/>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48"/>
            <p:cNvGrpSpPr/>
            <p:nvPr/>
          </p:nvGrpSpPr>
          <p:grpSpPr>
            <a:xfrm>
              <a:off x="222050" y="5893250"/>
              <a:ext cx="160200" cy="254275"/>
              <a:chOff x="639900" y="511925"/>
              <a:chExt cx="160200" cy="254275"/>
            </a:xfrm>
          </p:grpSpPr>
          <p:cxnSp>
            <p:nvCxnSpPr>
              <p:cNvPr id="1117" name="Google Shape;1117;p48"/>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118" name="Google Shape;1118;p48"/>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119" name="Google Shape;1119;p48"/>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120" name="Google Shape;1120;p48"/>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1121" name="Google Shape;1121;p48"/>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1122" name="Google Shape;1122;p48"/>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8"/>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8"/>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8"/>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6" name="Google Shape;1126;p48"/>
          <p:cNvCxnSpPr>
            <a:stCxn id="1100" idx="1"/>
            <a:endCxn id="1127" idx="0"/>
          </p:cNvCxnSpPr>
          <p:nvPr/>
        </p:nvCxnSpPr>
        <p:spPr>
          <a:xfrm flipH="1">
            <a:off x="1538563" y="1053599"/>
            <a:ext cx="2316000" cy="276300"/>
          </a:xfrm>
          <a:prstGeom prst="bentConnector2">
            <a:avLst/>
          </a:prstGeom>
          <a:noFill/>
          <a:ln cap="flat" cmpd="sng" w="28575">
            <a:solidFill>
              <a:srgbClr val="000000"/>
            </a:solidFill>
            <a:prstDash val="solid"/>
            <a:round/>
            <a:headEnd len="med" w="med" type="none"/>
            <a:tailEnd len="med" w="med" type="triangle"/>
          </a:ln>
        </p:spPr>
      </p:cxnSp>
      <p:sp>
        <p:nvSpPr>
          <p:cNvPr id="1127" name="Google Shape;1127;p48"/>
          <p:cNvSpPr/>
          <p:nvPr/>
        </p:nvSpPr>
        <p:spPr>
          <a:xfrm>
            <a:off x="447500" y="1329874"/>
            <a:ext cx="2181900" cy="15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8"/>
          <p:cNvSpPr txBox="1"/>
          <p:nvPr/>
        </p:nvSpPr>
        <p:spPr>
          <a:xfrm>
            <a:off x="194750" y="1130024"/>
            <a:ext cx="1060200" cy="405900"/>
          </a:xfrm>
          <a:prstGeom prst="rect">
            <a:avLst/>
          </a:prstGeom>
          <a:solidFill>
            <a:srgbClr val="F1C232"/>
          </a:solidFill>
          <a:ln cap="flat" cmpd="sng" w="9525">
            <a:solidFill>
              <a:schemeClr val="accent5"/>
            </a:solidFill>
            <a:prstDash val="solid"/>
            <a:round/>
            <a:headEnd len="sm" w="sm" type="none"/>
            <a:tailEnd len="sm" w="sm" type="none"/>
          </a:ln>
        </p:spPr>
        <p:txBody>
          <a:bodyPr anchorCtr="0" anchor="t" bIns="18000" lIns="18000" spcFirstLastPara="1" rIns="18000" wrap="square" tIns="18000">
            <a:spAutoFit/>
          </a:bodyPr>
          <a:lstStyle/>
          <a:p>
            <a:pPr indent="0" lvl="0" marL="0" rtl="0" algn="l">
              <a:spcBef>
                <a:spcPts val="0"/>
              </a:spcBef>
              <a:spcAft>
                <a:spcPts val="0"/>
              </a:spcAft>
              <a:buNone/>
            </a:pPr>
            <a:r>
              <a:rPr lang="en-GB" sz="800">
                <a:solidFill>
                  <a:srgbClr val="202124"/>
                </a:solidFill>
                <a:latin typeface="Open Sans"/>
                <a:ea typeface="Open Sans"/>
                <a:cs typeface="Open Sans"/>
                <a:sym typeface="Open Sans"/>
              </a:rPr>
              <a:t>Reward machine has:</a:t>
            </a:r>
            <a:endParaRPr sz="800">
              <a:solidFill>
                <a:srgbClr val="202124"/>
              </a:solidFill>
              <a:latin typeface="Open Sans"/>
              <a:ea typeface="Open Sans"/>
              <a:cs typeface="Open Sans"/>
              <a:sym typeface="Open Sans"/>
            </a:endParaRPr>
          </a:p>
          <a:p>
            <a:pPr indent="0" lvl="0" marL="0" rtl="0" algn="l">
              <a:spcBef>
                <a:spcPts val="0"/>
              </a:spcBef>
              <a:spcAft>
                <a:spcPts val="0"/>
              </a:spcAft>
              <a:buNone/>
            </a:pPr>
            <a:r>
              <a:rPr lang="en-GB" sz="800">
                <a:solidFill>
                  <a:srgbClr val="202124"/>
                </a:solidFill>
                <a:latin typeface="Open Sans"/>
                <a:ea typeface="Open Sans"/>
                <a:cs typeface="Open Sans"/>
                <a:sym typeface="Open Sans"/>
              </a:rPr>
              <a:t>1) Graph structure</a:t>
            </a:r>
            <a:endParaRPr sz="800">
              <a:solidFill>
                <a:srgbClr val="202124"/>
              </a:solidFill>
              <a:latin typeface="Open Sans"/>
              <a:ea typeface="Open Sans"/>
              <a:cs typeface="Open Sans"/>
              <a:sym typeface="Open Sans"/>
            </a:endParaRPr>
          </a:p>
          <a:p>
            <a:pPr indent="0" lvl="0" marL="0" rtl="0" algn="l">
              <a:spcBef>
                <a:spcPts val="0"/>
              </a:spcBef>
              <a:spcAft>
                <a:spcPts val="0"/>
              </a:spcAft>
              <a:buNone/>
            </a:pPr>
            <a:r>
              <a:rPr lang="en-GB" sz="800">
                <a:solidFill>
                  <a:srgbClr val="202124"/>
                </a:solidFill>
                <a:latin typeface="Open Sans"/>
                <a:ea typeface="Open Sans"/>
                <a:cs typeface="Open Sans"/>
                <a:sym typeface="Open Sans"/>
              </a:rPr>
              <a:t>2) Dense rewards</a:t>
            </a:r>
            <a:endParaRPr sz="800">
              <a:solidFill>
                <a:srgbClr val="202124"/>
              </a:solidFill>
              <a:latin typeface="Open Sans"/>
              <a:ea typeface="Open Sans"/>
              <a:cs typeface="Open Sans"/>
              <a:sym typeface="Open Sans"/>
            </a:endParaRPr>
          </a:p>
        </p:txBody>
      </p:sp>
      <p:sp>
        <p:nvSpPr>
          <p:cNvPr id="1129" name="Google Shape;1129;p48"/>
          <p:cNvSpPr/>
          <p:nvPr/>
        </p:nvSpPr>
        <p:spPr>
          <a:xfrm>
            <a:off x="2050700" y="2018580"/>
            <a:ext cx="309000" cy="201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48"/>
          <p:cNvGrpSpPr/>
          <p:nvPr/>
        </p:nvGrpSpPr>
        <p:grpSpPr>
          <a:xfrm>
            <a:off x="2064811" y="2030101"/>
            <a:ext cx="47371" cy="78215"/>
            <a:chOff x="639900" y="511925"/>
            <a:chExt cx="160200" cy="254275"/>
          </a:xfrm>
        </p:grpSpPr>
        <p:cxnSp>
          <p:nvCxnSpPr>
            <p:cNvPr id="1131" name="Google Shape;1131;p48"/>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132" name="Google Shape;1132;p48"/>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133" name="Google Shape;1133;p48"/>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134" name="Google Shape;1134;p48"/>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1135" name="Google Shape;1135;p48"/>
          <p:cNvCxnSpPr/>
          <p:nvPr/>
        </p:nvCxnSpPr>
        <p:spPr>
          <a:xfrm>
            <a:off x="2067111" y="2194341"/>
            <a:ext cx="276000" cy="0"/>
          </a:xfrm>
          <a:prstGeom prst="straightConnector1">
            <a:avLst/>
          </a:prstGeom>
          <a:noFill/>
          <a:ln cap="flat" cmpd="sng" w="9525">
            <a:solidFill>
              <a:srgbClr val="000000"/>
            </a:solidFill>
            <a:prstDash val="solid"/>
            <a:round/>
            <a:headEnd len="med" w="med" type="none"/>
            <a:tailEnd len="med" w="med" type="none"/>
          </a:ln>
        </p:spPr>
      </p:cxnSp>
      <p:sp>
        <p:nvSpPr>
          <p:cNvPr id="1136" name="Google Shape;1136;p48"/>
          <p:cNvSpPr/>
          <p:nvPr/>
        </p:nvSpPr>
        <p:spPr>
          <a:xfrm>
            <a:off x="2072301" y="2082692"/>
            <a:ext cx="32100" cy="33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48"/>
          <p:cNvGrpSpPr/>
          <p:nvPr/>
        </p:nvGrpSpPr>
        <p:grpSpPr>
          <a:xfrm rot="6380163">
            <a:off x="2206072" y="2068921"/>
            <a:ext cx="261502" cy="253026"/>
            <a:chOff x="6222350" y="1425025"/>
            <a:chExt cx="1236180" cy="1236180"/>
          </a:xfrm>
        </p:grpSpPr>
        <p:grpSp>
          <p:nvGrpSpPr>
            <p:cNvPr id="1138" name="Google Shape;1138;p48"/>
            <p:cNvGrpSpPr/>
            <p:nvPr/>
          </p:nvGrpSpPr>
          <p:grpSpPr>
            <a:xfrm rot="-1465812">
              <a:off x="6373623" y="1576297"/>
              <a:ext cx="933635" cy="933635"/>
              <a:chOff x="6296597" y="2094721"/>
              <a:chExt cx="933600" cy="933600"/>
            </a:xfrm>
          </p:grpSpPr>
          <p:sp>
            <p:nvSpPr>
              <p:cNvPr id="1139" name="Google Shape;1139;p48"/>
              <p:cNvSpPr/>
              <p:nvPr/>
            </p:nvSpPr>
            <p:spPr>
              <a:xfrm>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rot="5400000">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48"/>
            <p:cNvSpPr/>
            <p:nvPr/>
          </p:nvSpPr>
          <p:spPr>
            <a:xfrm rot="-5029226">
              <a:off x="6373722" y="1576413"/>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48"/>
          <p:cNvSpPr/>
          <p:nvPr/>
        </p:nvSpPr>
        <p:spPr>
          <a:xfrm>
            <a:off x="2190761" y="2179949"/>
            <a:ext cx="143400" cy="14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2072301" y="2158940"/>
            <a:ext cx="32100" cy="33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2148722" y="2158940"/>
            <a:ext cx="32100" cy="33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 name="Google Shape;1145;p48"/>
          <p:cNvGrpSpPr/>
          <p:nvPr/>
        </p:nvGrpSpPr>
        <p:grpSpPr>
          <a:xfrm>
            <a:off x="1353097" y="2429776"/>
            <a:ext cx="452255" cy="342884"/>
            <a:chOff x="4508150" y="571046"/>
            <a:chExt cx="764720" cy="550994"/>
          </a:xfrm>
        </p:grpSpPr>
        <p:sp>
          <p:nvSpPr>
            <p:cNvPr id="1146" name="Google Shape;1146;p48"/>
            <p:cNvSpPr/>
            <p:nvPr/>
          </p:nvSpPr>
          <p:spPr>
            <a:xfrm>
              <a:off x="4508150" y="79924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48"/>
            <p:cNvGrpSpPr/>
            <p:nvPr/>
          </p:nvGrpSpPr>
          <p:grpSpPr>
            <a:xfrm>
              <a:off x="4532000" y="817758"/>
              <a:ext cx="80100" cy="125688"/>
              <a:chOff x="639900" y="511925"/>
              <a:chExt cx="160200" cy="254275"/>
            </a:xfrm>
          </p:grpSpPr>
          <p:cxnSp>
            <p:nvCxnSpPr>
              <p:cNvPr id="1148" name="Google Shape;1148;p48"/>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149" name="Google Shape;1149;p48"/>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150" name="Google Shape;1150;p48"/>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151" name="Google Shape;1151;p48"/>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1152" name="Google Shape;1152;p48"/>
            <p:cNvCxnSpPr/>
            <p:nvPr/>
          </p:nvCxnSpPr>
          <p:spPr>
            <a:xfrm>
              <a:off x="4535900" y="1081677"/>
              <a:ext cx="466800" cy="0"/>
            </a:xfrm>
            <a:prstGeom prst="straightConnector1">
              <a:avLst/>
            </a:prstGeom>
            <a:noFill/>
            <a:ln cap="flat" cmpd="sng" w="9525">
              <a:solidFill>
                <a:srgbClr val="000000"/>
              </a:solidFill>
              <a:prstDash val="solid"/>
              <a:round/>
              <a:headEnd len="med" w="med" type="none"/>
              <a:tailEnd len="med" w="med" type="none"/>
            </a:ln>
          </p:spPr>
        </p:cxnSp>
        <p:sp>
          <p:nvSpPr>
            <p:cNvPr id="1153" name="Google Shape;1153;p48"/>
            <p:cNvSpPr/>
            <p:nvPr/>
          </p:nvSpPr>
          <p:spPr>
            <a:xfrm>
              <a:off x="4838663" y="101607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4912913" y="101607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8"/>
            <p:cNvSpPr/>
            <p:nvPr/>
          </p:nvSpPr>
          <p:spPr>
            <a:xfrm>
              <a:off x="4764413" y="1016077"/>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48"/>
            <p:cNvGrpSpPr/>
            <p:nvPr/>
          </p:nvGrpSpPr>
          <p:grpSpPr>
            <a:xfrm rot="822347">
              <a:off x="4801565" y="615257"/>
              <a:ext cx="426258" cy="421873"/>
              <a:chOff x="4855129" y="174293"/>
              <a:chExt cx="1236180" cy="1236180"/>
            </a:xfrm>
          </p:grpSpPr>
          <p:grpSp>
            <p:nvGrpSpPr>
              <p:cNvPr id="1157" name="Google Shape;1157;p48"/>
              <p:cNvGrpSpPr/>
              <p:nvPr/>
            </p:nvGrpSpPr>
            <p:grpSpPr>
              <a:xfrm rot="-1465812">
                <a:off x="5006402" y="325565"/>
                <a:ext cx="933635" cy="933635"/>
                <a:chOff x="5569100" y="390575"/>
                <a:chExt cx="933600" cy="933600"/>
              </a:xfrm>
            </p:grpSpPr>
            <p:sp>
              <p:nvSpPr>
                <p:cNvPr id="1158" name="Google Shape;1158;p48"/>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8"/>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48"/>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48"/>
            <p:cNvSpPr/>
            <p:nvPr/>
          </p:nvSpPr>
          <p:spPr>
            <a:xfrm>
              <a:off x="4744988" y="105855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48"/>
          <p:cNvGrpSpPr/>
          <p:nvPr/>
        </p:nvGrpSpPr>
        <p:grpSpPr>
          <a:xfrm>
            <a:off x="1353103" y="1352687"/>
            <a:ext cx="452255" cy="347050"/>
            <a:chOff x="4571850" y="288019"/>
            <a:chExt cx="764720" cy="557689"/>
          </a:xfrm>
        </p:grpSpPr>
        <p:grpSp>
          <p:nvGrpSpPr>
            <p:cNvPr id="1163" name="Google Shape;1163;p48"/>
            <p:cNvGrpSpPr/>
            <p:nvPr/>
          </p:nvGrpSpPr>
          <p:grpSpPr>
            <a:xfrm>
              <a:off x="4571850" y="288019"/>
              <a:ext cx="764720" cy="557689"/>
              <a:chOff x="4571850" y="288019"/>
              <a:chExt cx="764720" cy="557689"/>
            </a:xfrm>
          </p:grpSpPr>
          <p:sp>
            <p:nvSpPr>
              <p:cNvPr id="1164" name="Google Shape;1164;p48"/>
              <p:cNvSpPr/>
              <p:nvPr/>
            </p:nvSpPr>
            <p:spPr>
              <a:xfrm>
                <a:off x="4571850" y="519008"/>
                <a:ext cx="522300" cy="326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48"/>
              <p:cNvGrpSpPr/>
              <p:nvPr/>
            </p:nvGrpSpPr>
            <p:grpSpPr>
              <a:xfrm rot="832026">
                <a:off x="4865118" y="332923"/>
                <a:ext cx="426552" cy="426792"/>
                <a:chOff x="4855129" y="174293"/>
                <a:chExt cx="1236180" cy="1236180"/>
              </a:xfrm>
            </p:grpSpPr>
            <p:grpSp>
              <p:nvGrpSpPr>
                <p:cNvPr id="1166" name="Google Shape;1166;p48"/>
                <p:cNvGrpSpPr/>
                <p:nvPr/>
              </p:nvGrpSpPr>
              <p:grpSpPr>
                <a:xfrm rot="-1465812">
                  <a:off x="5006402" y="325565"/>
                  <a:ext cx="933635" cy="933635"/>
                  <a:chOff x="5569100" y="390575"/>
                  <a:chExt cx="933600" cy="933600"/>
                </a:xfrm>
              </p:grpSpPr>
              <p:sp>
                <p:nvSpPr>
                  <p:cNvPr id="1167" name="Google Shape;1167;p48"/>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48"/>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48"/>
              <p:cNvSpPr/>
              <p:nvPr/>
            </p:nvSpPr>
            <p:spPr>
              <a:xfrm>
                <a:off x="4672988" y="747321"/>
                <a:ext cx="54600" cy="54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4737600" y="747321"/>
                <a:ext cx="54600" cy="54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2" name="Google Shape;1172;p48"/>
            <p:cNvCxnSpPr/>
            <p:nvPr/>
          </p:nvCxnSpPr>
          <p:spPr>
            <a:xfrm>
              <a:off x="4599600" y="804906"/>
              <a:ext cx="466800" cy="0"/>
            </a:xfrm>
            <a:prstGeom prst="straightConnector1">
              <a:avLst/>
            </a:prstGeom>
            <a:noFill/>
            <a:ln cap="flat" cmpd="sng" w="9525">
              <a:solidFill>
                <a:srgbClr val="000000"/>
              </a:solidFill>
              <a:prstDash val="solid"/>
              <a:round/>
              <a:headEnd len="med" w="med" type="none"/>
              <a:tailEnd len="med" w="med" type="none"/>
            </a:ln>
          </p:spPr>
        </p:cxnSp>
        <p:grpSp>
          <p:nvGrpSpPr>
            <p:cNvPr id="1173" name="Google Shape;1173;p48"/>
            <p:cNvGrpSpPr/>
            <p:nvPr/>
          </p:nvGrpSpPr>
          <p:grpSpPr>
            <a:xfrm>
              <a:off x="4595700" y="537775"/>
              <a:ext cx="80100" cy="127239"/>
              <a:chOff x="639900" y="511925"/>
              <a:chExt cx="160200" cy="254275"/>
            </a:xfrm>
          </p:grpSpPr>
          <p:cxnSp>
            <p:nvCxnSpPr>
              <p:cNvPr id="1174" name="Google Shape;1174;p48"/>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175" name="Google Shape;1175;p48"/>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176" name="Google Shape;1176;p48"/>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48"/>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1178" name="Google Shape;1178;p48"/>
            <p:cNvSpPr/>
            <p:nvPr/>
          </p:nvSpPr>
          <p:spPr>
            <a:xfrm>
              <a:off x="4808688" y="781496"/>
              <a:ext cx="242100" cy="23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4608375" y="747321"/>
              <a:ext cx="54600" cy="54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48"/>
          <p:cNvSpPr txBox="1"/>
          <p:nvPr/>
        </p:nvSpPr>
        <p:spPr>
          <a:xfrm>
            <a:off x="1324423" y="1812162"/>
            <a:ext cx="400500" cy="2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a:t>
            </a:r>
            <a:endParaRPr sz="2400"/>
          </a:p>
        </p:txBody>
      </p:sp>
      <p:cxnSp>
        <p:nvCxnSpPr>
          <p:cNvPr id="1181" name="Google Shape;1181;p48"/>
          <p:cNvCxnSpPr/>
          <p:nvPr/>
        </p:nvCxnSpPr>
        <p:spPr>
          <a:xfrm flipH="1" rot="10800000">
            <a:off x="1524299" y="2259093"/>
            <a:ext cx="600" cy="288906"/>
          </a:xfrm>
          <a:prstGeom prst="straightConnector1">
            <a:avLst/>
          </a:prstGeom>
          <a:noFill/>
          <a:ln cap="flat" cmpd="sng" w="19050">
            <a:solidFill>
              <a:srgbClr val="A61C00"/>
            </a:solidFill>
            <a:prstDash val="solid"/>
            <a:round/>
            <a:headEnd len="med" w="med" type="triangle"/>
            <a:tailEnd len="med" w="med" type="triangle"/>
          </a:ln>
        </p:spPr>
      </p:cxnSp>
      <p:cxnSp>
        <p:nvCxnSpPr>
          <p:cNvPr id="1182" name="Google Shape;1182;p48"/>
          <p:cNvCxnSpPr>
            <a:stCxn id="1164" idx="1"/>
          </p:cNvCxnSpPr>
          <p:nvPr/>
        </p:nvCxnSpPr>
        <p:spPr>
          <a:xfrm flipH="1">
            <a:off x="854503" y="1598084"/>
            <a:ext cx="498600" cy="421500"/>
          </a:xfrm>
          <a:prstGeom prst="straightConnector1">
            <a:avLst/>
          </a:prstGeom>
          <a:noFill/>
          <a:ln cap="flat" cmpd="sng" w="19050">
            <a:solidFill>
              <a:srgbClr val="A61C00"/>
            </a:solidFill>
            <a:prstDash val="solid"/>
            <a:round/>
            <a:headEnd len="med" w="med" type="triangle"/>
            <a:tailEnd len="med" w="med" type="triangle"/>
          </a:ln>
        </p:spPr>
      </p:cxnSp>
      <p:sp>
        <p:nvSpPr>
          <p:cNvPr id="1183" name="Google Shape;1183;p48"/>
          <p:cNvSpPr/>
          <p:nvPr/>
        </p:nvSpPr>
        <p:spPr>
          <a:xfrm>
            <a:off x="650098" y="2019663"/>
            <a:ext cx="303900" cy="19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4" name="Google Shape;1184;p48"/>
          <p:cNvGrpSpPr/>
          <p:nvPr/>
        </p:nvGrpSpPr>
        <p:grpSpPr>
          <a:xfrm>
            <a:off x="663949" y="2030673"/>
            <a:ext cx="46602" cy="74859"/>
            <a:chOff x="639900" y="511925"/>
            <a:chExt cx="160200" cy="254275"/>
          </a:xfrm>
        </p:grpSpPr>
        <p:cxnSp>
          <p:nvCxnSpPr>
            <p:cNvPr id="1185" name="Google Shape;1185;p48"/>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186" name="Google Shape;1186;p48"/>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187" name="Google Shape;1187;p48"/>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188" name="Google Shape;1188;p48"/>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1189" name="Google Shape;1189;p48"/>
          <p:cNvCxnSpPr/>
          <p:nvPr/>
        </p:nvCxnSpPr>
        <p:spPr>
          <a:xfrm>
            <a:off x="666246" y="2187902"/>
            <a:ext cx="271500" cy="0"/>
          </a:xfrm>
          <a:prstGeom prst="straightConnector1">
            <a:avLst/>
          </a:prstGeom>
          <a:noFill/>
          <a:ln cap="flat" cmpd="sng" w="9525">
            <a:solidFill>
              <a:srgbClr val="000000"/>
            </a:solidFill>
            <a:prstDash val="solid"/>
            <a:round/>
            <a:headEnd len="med" w="med" type="none"/>
            <a:tailEnd len="med" w="med" type="none"/>
          </a:ln>
        </p:spPr>
      </p:cxnSp>
      <p:grpSp>
        <p:nvGrpSpPr>
          <p:cNvPr id="1190" name="Google Shape;1190;p48"/>
          <p:cNvGrpSpPr/>
          <p:nvPr/>
        </p:nvGrpSpPr>
        <p:grpSpPr>
          <a:xfrm rot="-9694443">
            <a:off x="518972" y="2060183"/>
            <a:ext cx="248739" cy="250591"/>
            <a:chOff x="4855129" y="174293"/>
            <a:chExt cx="1236180" cy="1236180"/>
          </a:xfrm>
        </p:grpSpPr>
        <p:grpSp>
          <p:nvGrpSpPr>
            <p:cNvPr id="1191" name="Google Shape;1191;p48"/>
            <p:cNvGrpSpPr/>
            <p:nvPr/>
          </p:nvGrpSpPr>
          <p:grpSpPr>
            <a:xfrm rot="-1465812">
              <a:off x="5006402" y="325565"/>
              <a:ext cx="933635" cy="933635"/>
              <a:chOff x="5569100" y="390575"/>
              <a:chExt cx="933600" cy="933600"/>
            </a:xfrm>
          </p:grpSpPr>
          <p:sp>
            <p:nvSpPr>
              <p:cNvPr id="1192" name="Google Shape;1192;p48"/>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48"/>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48"/>
          <p:cNvSpPr/>
          <p:nvPr/>
        </p:nvSpPr>
        <p:spPr>
          <a:xfrm>
            <a:off x="787911" y="2174126"/>
            <a:ext cx="141000" cy="13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708949" y="2154016"/>
            <a:ext cx="31800" cy="321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671352" y="2154016"/>
            <a:ext cx="31800" cy="321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671352" y="2083070"/>
            <a:ext cx="31800" cy="321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9" name="Google Shape;1199;p48"/>
          <p:cNvCxnSpPr>
            <a:stCxn id="1168" idx="2"/>
            <a:endCxn id="1129" idx="0"/>
          </p:cNvCxnSpPr>
          <p:nvPr/>
        </p:nvCxnSpPr>
        <p:spPr>
          <a:xfrm>
            <a:off x="1670136" y="1612020"/>
            <a:ext cx="535200" cy="406500"/>
          </a:xfrm>
          <a:prstGeom prst="straightConnector1">
            <a:avLst/>
          </a:prstGeom>
          <a:noFill/>
          <a:ln cap="flat" cmpd="sng" w="19050">
            <a:solidFill>
              <a:srgbClr val="A61C00"/>
            </a:solidFill>
            <a:prstDash val="solid"/>
            <a:round/>
            <a:headEnd len="med" w="med" type="triangle"/>
            <a:tailEnd len="med" w="med" type="triangle"/>
          </a:ln>
        </p:spPr>
      </p:cxnSp>
      <p:sp>
        <p:nvSpPr>
          <p:cNvPr id="1200" name="Google Shape;1200;p48"/>
          <p:cNvSpPr/>
          <p:nvPr/>
        </p:nvSpPr>
        <p:spPr>
          <a:xfrm>
            <a:off x="1993543" y="1582875"/>
            <a:ext cx="116058" cy="2468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1201" name="Google Shape;1201;p48"/>
          <p:cNvSpPr/>
          <p:nvPr/>
        </p:nvSpPr>
        <p:spPr>
          <a:xfrm>
            <a:off x="1324431" y="2280138"/>
            <a:ext cx="116058" cy="2468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1202" name="Google Shape;1202;p48"/>
          <p:cNvSpPr/>
          <p:nvPr/>
        </p:nvSpPr>
        <p:spPr>
          <a:xfrm>
            <a:off x="918131" y="1596463"/>
            <a:ext cx="116058" cy="2468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1203" name="Google Shape;1203;p48"/>
          <p:cNvSpPr txBox="1"/>
          <p:nvPr/>
        </p:nvSpPr>
        <p:spPr>
          <a:xfrm>
            <a:off x="7136975" y="19598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1155CC"/>
                </a:solidFill>
                <a:latin typeface="Open Sans"/>
                <a:ea typeface="Open Sans"/>
                <a:cs typeface="Open Sans"/>
                <a:sym typeface="Open Sans"/>
              </a:rPr>
              <a:t>DQN with reward machines</a:t>
            </a:r>
            <a:endParaRPr sz="900">
              <a:solidFill>
                <a:schemeClr val="dk1"/>
              </a:solidFill>
            </a:endParaRPr>
          </a:p>
        </p:txBody>
      </p:sp>
      <p:sp>
        <p:nvSpPr>
          <p:cNvPr id="1204" name="Google Shape;1204;p48"/>
          <p:cNvSpPr txBox="1"/>
          <p:nvPr/>
        </p:nvSpPr>
        <p:spPr>
          <a:xfrm>
            <a:off x="6895292" y="2172008"/>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BF9000"/>
                </a:solidFill>
                <a:latin typeface="Open Sans"/>
                <a:ea typeface="Open Sans"/>
                <a:cs typeface="Open Sans"/>
                <a:sym typeface="Open Sans"/>
              </a:rPr>
              <a:t>DQN with reward shaping</a:t>
            </a:r>
            <a:endParaRPr sz="1200"/>
          </a:p>
        </p:txBody>
      </p:sp>
      <p:sp>
        <p:nvSpPr>
          <p:cNvPr id="1205" name="Google Shape;1205;p48"/>
          <p:cNvSpPr txBox="1"/>
          <p:nvPr/>
        </p:nvSpPr>
        <p:spPr>
          <a:xfrm>
            <a:off x="6653608" y="2384167"/>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38761D"/>
                </a:solidFill>
                <a:latin typeface="Open Sans"/>
                <a:ea typeface="Open Sans"/>
                <a:cs typeface="Open Sans"/>
                <a:sym typeface="Open Sans"/>
              </a:rPr>
              <a:t>DQN augmented with abstract states</a:t>
            </a:r>
            <a:endParaRPr sz="1200"/>
          </a:p>
        </p:txBody>
      </p:sp>
      <p:sp>
        <p:nvSpPr>
          <p:cNvPr id="1206" name="Google Shape;1206;p48"/>
          <p:cNvSpPr txBox="1"/>
          <p:nvPr/>
        </p:nvSpPr>
        <p:spPr>
          <a:xfrm>
            <a:off x="6488125" y="25963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990000"/>
                </a:solidFill>
                <a:latin typeface="Open Sans"/>
                <a:ea typeface="Open Sans"/>
                <a:cs typeface="Open Sans"/>
                <a:sym typeface="Open Sans"/>
              </a:rPr>
              <a:t>Standard DQN</a:t>
            </a:r>
            <a:endParaRPr sz="1200">
              <a:solidFill>
                <a:srgbClr val="990000"/>
              </a:solidFill>
            </a:endParaRPr>
          </a:p>
        </p:txBody>
      </p:sp>
      <p:sp>
        <p:nvSpPr>
          <p:cNvPr id="1207" name="Google Shape;1207;p48"/>
          <p:cNvSpPr txBox="1"/>
          <p:nvPr/>
        </p:nvSpPr>
        <p:spPr>
          <a:xfrm rot="-3308733">
            <a:off x="6263596" y="2200863"/>
            <a:ext cx="737016" cy="3539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Open Sans"/>
                <a:ea typeface="Open Sans"/>
                <a:cs typeface="Open Sans"/>
                <a:sym typeface="Open Sans"/>
              </a:rPr>
              <a:t>better</a:t>
            </a:r>
            <a:endParaRPr>
              <a:solidFill>
                <a:schemeClr val="lt1"/>
              </a:solidFill>
            </a:endParaRPr>
          </a:p>
        </p:txBody>
      </p:sp>
      <p:sp>
        <p:nvSpPr>
          <p:cNvPr id="1208" name="Google Shape;1208;p48"/>
          <p:cNvSpPr txBox="1"/>
          <p:nvPr>
            <p:ph idx="1" type="subTitle"/>
          </p:nvPr>
        </p:nvSpPr>
        <p:spPr>
          <a:xfrm>
            <a:off x="4077575" y="3626625"/>
            <a:ext cx="4690800" cy="11568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688"/>
              <a:buNone/>
            </a:pPr>
            <a:r>
              <a:t/>
            </a:r>
            <a:endParaRPr sz="900">
              <a:solidFill>
                <a:srgbClr val="202124"/>
              </a:solidFill>
              <a:latin typeface="Open Sans"/>
              <a:ea typeface="Open Sans"/>
              <a:cs typeface="Open Sans"/>
              <a:sym typeface="Open Sans"/>
            </a:endParaRPr>
          </a:p>
          <a:p>
            <a:pPr indent="0" lvl="0" marL="0" rtl="0" algn="l">
              <a:lnSpc>
                <a:spcPct val="95000"/>
              </a:lnSpc>
              <a:spcBef>
                <a:spcPts val="0"/>
              </a:spcBef>
              <a:spcAft>
                <a:spcPts val="0"/>
              </a:spcAft>
              <a:buSzPts val="688"/>
              <a:buNone/>
            </a:pPr>
            <a:r>
              <a:rPr lang="en-GB" sz="900">
                <a:solidFill>
                  <a:srgbClr val="202124"/>
                </a:solidFill>
                <a:latin typeface="Open Sans"/>
                <a:ea typeface="Open Sans"/>
                <a:cs typeface="Open Sans"/>
                <a:sym typeface="Open Sans"/>
              </a:rPr>
              <a:t>Reward machines can:</a:t>
            </a:r>
            <a:endParaRPr sz="900">
              <a:solidFill>
                <a:srgbClr val="202124"/>
              </a:solidFill>
              <a:latin typeface="Open Sans"/>
              <a:ea typeface="Open Sans"/>
              <a:cs typeface="Open Sans"/>
              <a:sym typeface="Open Sans"/>
            </a:endParaRPr>
          </a:p>
          <a:p>
            <a:pPr indent="-285750" lvl="0" marL="457200" rtl="0" algn="l">
              <a:lnSpc>
                <a:spcPct val="95000"/>
              </a:lnSpc>
              <a:spcBef>
                <a:spcPts val="0"/>
              </a:spcBef>
              <a:spcAft>
                <a:spcPts val="0"/>
              </a:spcAft>
              <a:buClr>
                <a:srgbClr val="202124"/>
              </a:buClr>
              <a:buSzPts val="900"/>
              <a:buFont typeface="Open Sans"/>
              <a:buChar char="●"/>
            </a:pPr>
            <a:r>
              <a:rPr lang="en-GB" sz="900">
                <a:solidFill>
                  <a:srgbClr val="202124"/>
                </a:solidFill>
                <a:latin typeface="Open Sans SemiBold"/>
                <a:ea typeface="Open Sans SemiBold"/>
                <a:cs typeface="Open Sans SemiBold"/>
                <a:sym typeface="Open Sans SemiBold"/>
              </a:rPr>
              <a:t>guide</a:t>
            </a:r>
            <a:r>
              <a:rPr lang="en-GB" sz="900">
                <a:solidFill>
                  <a:srgbClr val="202124"/>
                </a:solidFill>
                <a:latin typeface="Open Sans"/>
                <a:ea typeface="Open Sans"/>
                <a:cs typeface="Open Sans"/>
                <a:sym typeface="Open Sans"/>
              </a:rPr>
              <a:t> the agent, via dense rewards (reward shaping)</a:t>
            </a:r>
            <a:endParaRPr sz="900">
              <a:solidFill>
                <a:srgbClr val="202124"/>
              </a:solidFill>
              <a:latin typeface="Open Sans"/>
              <a:ea typeface="Open Sans"/>
              <a:cs typeface="Open Sans"/>
              <a:sym typeface="Open Sans"/>
            </a:endParaRPr>
          </a:p>
          <a:p>
            <a:pPr indent="-285750" lvl="0" marL="457200" rtl="0" algn="l">
              <a:lnSpc>
                <a:spcPct val="95000"/>
              </a:lnSpc>
              <a:spcBef>
                <a:spcPts val="0"/>
              </a:spcBef>
              <a:spcAft>
                <a:spcPts val="0"/>
              </a:spcAft>
              <a:buClr>
                <a:srgbClr val="202124"/>
              </a:buClr>
              <a:buSzPts val="900"/>
              <a:buFont typeface="Open Sans"/>
              <a:buChar char="●"/>
            </a:pPr>
            <a:r>
              <a:rPr lang="en-GB" sz="900">
                <a:solidFill>
                  <a:srgbClr val="202124"/>
                </a:solidFill>
                <a:latin typeface="Open Sans SemiBold"/>
                <a:ea typeface="Open Sans SemiBold"/>
                <a:cs typeface="Open Sans SemiBold"/>
                <a:sym typeface="Open Sans SemiBold"/>
              </a:rPr>
              <a:t>inform</a:t>
            </a:r>
            <a:r>
              <a:rPr lang="en-GB" sz="900">
                <a:solidFill>
                  <a:srgbClr val="202124"/>
                </a:solidFill>
                <a:latin typeface="Open Sans"/>
                <a:ea typeface="Open Sans"/>
                <a:cs typeface="Open Sans"/>
                <a:sym typeface="Open Sans"/>
              </a:rPr>
              <a:t> about task progression, via abstract states</a:t>
            </a:r>
            <a:endParaRPr sz="900">
              <a:solidFill>
                <a:srgbClr val="202124"/>
              </a:solidFill>
              <a:latin typeface="Open Sans"/>
              <a:ea typeface="Open Sans"/>
              <a:cs typeface="Open Sans"/>
              <a:sym typeface="Open Sans"/>
            </a:endParaRPr>
          </a:p>
          <a:p>
            <a:pPr indent="0" lvl="0" marL="0" rtl="0" algn="l">
              <a:lnSpc>
                <a:spcPct val="95000"/>
              </a:lnSpc>
              <a:spcBef>
                <a:spcPts val="0"/>
              </a:spcBef>
              <a:spcAft>
                <a:spcPts val="0"/>
              </a:spcAft>
              <a:buNone/>
            </a:pPr>
            <a:r>
              <a:t/>
            </a:r>
            <a:endParaRPr sz="900">
              <a:solidFill>
                <a:srgbClr val="202124"/>
              </a:solidFill>
              <a:latin typeface="Open Sans"/>
              <a:ea typeface="Open Sans"/>
              <a:cs typeface="Open Sans"/>
              <a:sym typeface="Open Sans"/>
            </a:endParaRPr>
          </a:p>
          <a:p>
            <a:pPr indent="0" lvl="0" marL="0" rtl="0" algn="l">
              <a:lnSpc>
                <a:spcPct val="95000"/>
              </a:lnSpc>
              <a:spcBef>
                <a:spcPts val="0"/>
              </a:spcBef>
              <a:spcAft>
                <a:spcPts val="0"/>
              </a:spcAft>
              <a:buNone/>
            </a:pPr>
            <a:r>
              <a:rPr lang="en-GB" sz="900">
                <a:solidFill>
                  <a:srgbClr val="202124"/>
                </a:solidFill>
                <a:latin typeface="Open Sans"/>
                <a:ea typeface="Open Sans"/>
                <a:cs typeface="Open Sans"/>
                <a:sym typeface="Open Sans"/>
              </a:rPr>
              <a:t>Reward machines can be useful to RL agents in vision-based robotics.</a:t>
            </a:r>
            <a:endParaRPr sz="900">
              <a:solidFill>
                <a:srgbClr val="202124"/>
              </a:solidFill>
              <a:latin typeface="Open Sans"/>
              <a:ea typeface="Open Sans"/>
              <a:cs typeface="Open Sans"/>
              <a:sym typeface="Open Sans"/>
            </a:endParaRPr>
          </a:p>
          <a:p>
            <a:pPr indent="-285750" lvl="0" marL="457200" rtl="0" algn="l">
              <a:lnSpc>
                <a:spcPct val="95000"/>
              </a:lnSpc>
              <a:spcBef>
                <a:spcPts val="0"/>
              </a:spcBef>
              <a:spcAft>
                <a:spcPts val="0"/>
              </a:spcAft>
              <a:buClr>
                <a:srgbClr val="202124"/>
              </a:buClr>
              <a:buSzPts val="900"/>
              <a:buFont typeface="Open Sans"/>
              <a:buChar char="●"/>
            </a:pPr>
            <a:r>
              <a:rPr lang="en-GB" sz="900">
                <a:solidFill>
                  <a:srgbClr val="202124"/>
                </a:solidFill>
                <a:latin typeface="Open Sans"/>
                <a:ea typeface="Open Sans"/>
                <a:cs typeface="Open Sans"/>
                <a:sym typeface="Open Sans"/>
              </a:rPr>
              <a:t>better </a:t>
            </a:r>
            <a:r>
              <a:rPr lang="en-GB" sz="900">
                <a:solidFill>
                  <a:srgbClr val="202124"/>
                </a:solidFill>
                <a:latin typeface="Open Sans SemiBold"/>
                <a:ea typeface="Open Sans SemiBold"/>
                <a:cs typeface="Open Sans SemiBold"/>
                <a:sym typeface="Open Sans SemiBold"/>
              </a:rPr>
              <a:t>credit assignment</a:t>
            </a:r>
            <a:endParaRPr sz="900">
              <a:solidFill>
                <a:srgbClr val="202124"/>
              </a:solidFill>
              <a:latin typeface="Open Sans SemiBold"/>
              <a:ea typeface="Open Sans SemiBold"/>
              <a:cs typeface="Open Sans SemiBold"/>
              <a:sym typeface="Open Sans SemiBold"/>
            </a:endParaRPr>
          </a:p>
          <a:p>
            <a:pPr indent="-285750" lvl="0" marL="457200" rtl="0" algn="l">
              <a:lnSpc>
                <a:spcPct val="95000"/>
              </a:lnSpc>
              <a:spcBef>
                <a:spcPts val="0"/>
              </a:spcBef>
              <a:spcAft>
                <a:spcPts val="0"/>
              </a:spcAft>
              <a:buClr>
                <a:srgbClr val="202124"/>
              </a:buClr>
              <a:buSzPts val="900"/>
              <a:buFont typeface="Open Sans SemiBold"/>
              <a:buChar char="●"/>
            </a:pPr>
            <a:r>
              <a:rPr lang="en-GB" sz="900">
                <a:solidFill>
                  <a:srgbClr val="202124"/>
                </a:solidFill>
                <a:latin typeface="Open Sans"/>
                <a:ea typeface="Open Sans"/>
                <a:cs typeface="Open Sans"/>
                <a:sym typeface="Open Sans"/>
              </a:rPr>
              <a:t>more</a:t>
            </a:r>
            <a:r>
              <a:rPr lang="en-GB" sz="900">
                <a:solidFill>
                  <a:srgbClr val="202124"/>
                </a:solidFill>
                <a:latin typeface="Open Sans SemiBold"/>
                <a:ea typeface="Open Sans SemiBold"/>
                <a:cs typeface="Open Sans SemiBold"/>
                <a:sym typeface="Open Sans SemiBold"/>
              </a:rPr>
              <a:t> sample efficiency</a:t>
            </a:r>
            <a:endParaRPr sz="900">
              <a:solidFill>
                <a:srgbClr val="202124"/>
              </a:solidFill>
              <a:latin typeface="Open Sans SemiBold"/>
              <a:ea typeface="Open Sans SemiBold"/>
              <a:cs typeface="Open Sans SemiBold"/>
              <a:sym typeface="Open Sans SemiBold"/>
            </a:endParaRPr>
          </a:p>
        </p:txBody>
      </p:sp>
      <p:sp>
        <p:nvSpPr>
          <p:cNvPr id="1209" name="Google Shape;1209;p48"/>
          <p:cNvSpPr/>
          <p:nvPr/>
        </p:nvSpPr>
        <p:spPr>
          <a:xfrm>
            <a:off x="239650" y="3433175"/>
            <a:ext cx="1229700" cy="162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txBox="1"/>
          <p:nvPr/>
        </p:nvSpPr>
        <p:spPr>
          <a:xfrm>
            <a:off x="263414" y="4680033"/>
            <a:ext cx="6768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Open Sans"/>
                <a:ea typeface="Open Sans"/>
                <a:cs typeface="Open Sans"/>
                <a:sym typeface="Open Sans"/>
              </a:rPr>
              <a:t>Place Action</a:t>
            </a:r>
            <a:endParaRPr sz="900">
              <a:latin typeface="Open Sans"/>
              <a:ea typeface="Open Sans"/>
              <a:cs typeface="Open Sans"/>
              <a:sym typeface="Open Sans"/>
            </a:endParaRPr>
          </a:p>
        </p:txBody>
      </p:sp>
      <p:sp>
        <p:nvSpPr>
          <p:cNvPr id="1211" name="Google Shape;1211;p48"/>
          <p:cNvSpPr txBox="1"/>
          <p:nvPr/>
        </p:nvSpPr>
        <p:spPr>
          <a:xfrm>
            <a:off x="856429" y="4680030"/>
            <a:ext cx="6129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Open Sans"/>
                <a:ea typeface="Open Sans"/>
                <a:cs typeface="Open Sans"/>
                <a:sym typeface="Open Sans"/>
              </a:rPr>
              <a:t>Pick Action</a:t>
            </a:r>
            <a:endParaRPr sz="900">
              <a:latin typeface="Open Sans"/>
              <a:ea typeface="Open Sans"/>
              <a:cs typeface="Open Sans"/>
              <a:sym typeface="Open Sans"/>
            </a:endParaRPr>
          </a:p>
        </p:txBody>
      </p:sp>
      <p:pic>
        <p:nvPicPr>
          <p:cNvPr id="1212" name="Google Shape;1212;p48"/>
          <p:cNvPicPr preferRelativeResize="0"/>
          <p:nvPr/>
        </p:nvPicPr>
        <p:blipFill>
          <a:blip r:embed="rId5">
            <a:alphaModFix/>
          </a:blip>
          <a:stretch>
            <a:fillRect/>
          </a:stretch>
        </p:blipFill>
        <p:spPr>
          <a:xfrm>
            <a:off x="5169221" y="1658328"/>
            <a:ext cx="297760" cy="626147"/>
          </a:xfrm>
          <a:prstGeom prst="rect">
            <a:avLst/>
          </a:prstGeom>
          <a:noFill/>
          <a:ln>
            <a:noFill/>
          </a:ln>
        </p:spPr>
      </p:pic>
      <p:pic>
        <p:nvPicPr>
          <p:cNvPr id="1213" name="Google Shape;1213;p48"/>
          <p:cNvPicPr preferRelativeResize="0"/>
          <p:nvPr/>
        </p:nvPicPr>
        <p:blipFill>
          <a:blip r:embed="rId6">
            <a:alphaModFix/>
          </a:blip>
          <a:stretch>
            <a:fillRect/>
          </a:stretch>
        </p:blipFill>
        <p:spPr>
          <a:xfrm>
            <a:off x="4788927" y="1656869"/>
            <a:ext cx="297740" cy="629076"/>
          </a:xfrm>
          <a:prstGeom prst="rect">
            <a:avLst/>
          </a:prstGeom>
          <a:noFill/>
          <a:ln>
            <a:noFill/>
          </a:ln>
        </p:spPr>
      </p:pic>
      <p:sp>
        <p:nvSpPr>
          <p:cNvPr id="1214" name="Google Shape;1214;p48"/>
          <p:cNvSpPr txBox="1"/>
          <p:nvPr/>
        </p:nvSpPr>
        <p:spPr>
          <a:xfrm>
            <a:off x="314900" y="3433174"/>
            <a:ext cx="1079400" cy="165000"/>
          </a:xfrm>
          <a:prstGeom prst="rect">
            <a:avLst/>
          </a:prstGeom>
          <a:noFill/>
          <a:ln>
            <a:noFill/>
          </a:ln>
        </p:spPr>
        <p:txBody>
          <a:bodyPr anchorCtr="0" anchor="t" bIns="91425" lIns="0" spcFirstLastPara="1" rIns="0" wrap="square" tIns="54000">
            <a:noAutofit/>
          </a:bodyPr>
          <a:lstStyle/>
          <a:p>
            <a:pPr indent="0" lvl="0" marL="0" rtl="0" algn="ctr">
              <a:spcBef>
                <a:spcPts val="0"/>
              </a:spcBef>
              <a:spcAft>
                <a:spcPts val="0"/>
              </a:spcAft>
              <a:buNone/>
            </a:pPr>
            <a:r>
              <a:rPr lang="en-GB" sz="1000">
                <a:latin typeface="Open Sans"/>
                <a:ea typeface="Open Sans"/>
                <a:cs typeface="Open Sans"/>
                <a:sym typeface="Open Sans"/>
              </a:rPr>
              <a:t>Q value heatmaps look different</a:t>
            </a:r>
            <a:endParaRPr sz="1000">
              <a:latin typeface="Open Sans"/>
              <a:ea typeface="Open Sans"/>
              <a:cs typeface="Open Sans"/>
              <a:sym typeface="Open Sans"/>
            </a:endParaRPr>
          </a:p>
        </p:txBody>
      </p:sp>
      <p:sp>
        <p:nvSpPr>
          <p:cNvPr id="1215" name="Google Shape;1215;p48"/>
          <p:cNvSpPr/>
          <p:nvPr/>
        </p:nvSpPr>
        <p:spPr>
          <a:xfrm>
            <a:off x="3010650" y="650125"/>
            <a:ext cx="2726400" cy="2007000"/>
          </a:xfrm>
          <a:prstGeom prst="rect">
            <a:avLst/>
          </a:prstGeom>
          <a:solidFill>
            <a:srgbClr val="FFFFFF">
              <a:alpha val="67310"/>
            </a:srgbClr>
          </a:solid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txBox="1"/>
          <p:nvPr/>
        </p:nvSpPr>
        <p:spPr>
          <a:xfrm>
            <a:off x="3192184" y="2233081"/>
            <a:ext cx="465600" cy="1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reward</a:t>
            </a:r>
            <a:endParaRPr sz="600">
              <a:latin typeface="Open Sans"/>
              <a:ea typeface="Open Sans"/>
              <a:cs typeface="Open Sans"/>
              <a:sym typeface="Open Sans"/>
            </a:endParaRPr>
          </a:p>
        </p:txBody>
      </p:sp>
      <p:sp>
        <p:nvSpPr>
          <p:cNvPr id="1217" name="Google Shape;1217;p48"/>
          <p:cNvSpPr txBox="1"/>
          <p:nvPr/>
        </p:nvSpPr>
        <p:spPr>
          <a:xfrm>
            <a:off x="3209330" y="1692773"/>
            <a:ext cx="400500" cy="2076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Abstract State ID</a:t>
            </a:r>
            <a:endParaRPr sz="600">
              <a:latin typeface="Open Sans"/>
              <a:ea typeface="Open Sans"/>
              <a:cs typeface="Open Sans"/>
              <a:sym typeface="Open Sans"/>
            </a:endParaRPr>
          </a:p>
        </p:txBody>
      </p:sp>
      <p:sp>
        <p:nvSpPr>
          <p:cNvPr id="1218" name="Google Shape;1218;p48"/>
          <p:cNvSpPr/>
          <p:nvPr/>
        </p:nvSpPr>
        <p:spPr>
          <a:xfrm>
            <a:off x="3367006" y="2045900"/>
            <a:ext cx="116058" cy="2468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grpSp>
        <p:nvGrpSpPr>
          <p:cNvPr id="1219" name="Google Shape;1219;p48"/>
          <p:cNvGrpSpPr/>
          <p:nvPr/>
        </p:nvGrpSpPr>
        <p:grpSpPr>
          <a:xfrm>
            <a:off x="3303537" y="1585676"/>
            <a:ext cx="212054" cy="133236"/>
            <a:chOff x="174350" y="5855788"/>
            <a:chExt cx="1044600" cy="652800"/>
          </a:xfrm>
        </p:grpSpPr>
        <p:sp>
          <p:nvSpPr>
            <p:cNvPr id="1220" name="Google Shape;1220;p48"/>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48"/>
            <p:cNvGrpSpPr/>
            <p:nvPr/>
          </p:nvGrpSpPr>
          <p:grpSpPr>
            <a:xfrm>
              <a:off x="222050" y="5893250"/>
              <a:ext cx="160200" cy="254275"/>
              <a:chOff x="639900" y="511925"/>
              <a:chExt cx="160200" cy="254275"/>
            </a:xfrm>
          </p:grpSpPr>
          <p:cxnSp>
            <p:nvCxnSpPr>
              <p:cNvPr id="1222" name="Google Shape;1222;p48"/>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1223" name="Google Shape;1223;p48"/>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1224" name="Google Shape;1224;p48"/>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1225" name="Google Shape;1225;p48"/>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1226" name="Google Shape;1226;p48"/>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1227" name="Google Shape;1227;p48"/>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8"/>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8"/>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8"/>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48"/>
          <p:cNvSpPr txBox="1"/>
          <p:nvPr/>
        </p:nvSpPr>
        <p:spPr>
          <a:xfrm>
            <a:off x="4904700" y="563350"/>
            <a:ext cx="1060200" cy="174900"/>
          </a:xfrm>
          <a:prstGeom prst="rect">
            <a:avLst/>
          </a:prstGeom>
          <a:solidFill>
            <a:srgbClr val="F1C232"/>
          </a:solidFill>
          <a:ln cap="flat" cmpd="sng" w="9525">
            <a:solidFill>
              <a:schemeClr val="accent5"/>
            </a:solidFill>
            <a:prstDash val="solid"/>
            <a:round/>
            <a:headEnd len="sm" w="sm" type="none"/>
            <a:tailEnd len="sm" w="sm" type="none"/>
          </a:ln>
        </p:spPr>
        <p:txBody>
          <a:bodyPr anchorCtr="0" anchor="t" bIns="18000" lIns="18000" spcFirstLastPara="1" rIns="18000" wrap="square" tIns="18000">
            <a:spAutoFit/>
          </a:bodyPr>
          <a:lstStyle/>
          <a:p>
            <a:pPr indent="0" lvl="0" marL="0" rtl="0" algn="ctr">
              <a:spcBef>
                <a:spcPts val="0"/>
              </a:spcBef>
              <a:spcAft>
                <a:spcPts val="0"/>
              </a:spcAft>
              <a:buNone/>
            </a:pPr>
            <a:r>
              <a:rPr lang="en-GB" sz="900">
                <a:solidFill>
                  <a:srgbClr val="202124"/>
                </a:solidFill>
                <a:latin typeface="Open Sans"/>
                <a:ea typeface="Open Sans"/>
                <a:cs typeface="Open Sans"/>
                <a:sym typeface="Open Sans"/>
              </a:rPr>
              <a:t>Standard RL loop</a:t>
            </a:r>
            <a:endParaRPr sz="900">
              <a:solidFill>
                <a:srgbClr val="202124"/>
              </a:solidFill>
              <a:latin typeface="Open Sans"/>
              <a:ea typeface="Open Sans"/>
              <a:cs typeface="Open Sans"/>
              <a:sym typeface="Open Sans"/>
            </a:endParaRPr>
          </a:p>
        </p:txBody>
      </p:sp>
      <p:grpSp>
        <p:nvGrpSpPr>
          <p:cNvPr id="1232" name="Google Shape;1232;p48"/>
          <p:cNvGrpSpPr/>
          <p:nvPr/>
        </p:nvGrpSpPr>
        <p:grpSpPr>
          <a:xfrm>
            <a:off x="2622667" y="1719272"/>
            <a:ext cx="658526" cy="417310"/>
            <a:chOff x="2571750" y="5212500"/>
            <a:chExt cx="1000800" cy="660300"/>
          </a:xfrm>
        </p:grpSpPr>
        <p:cxnSp>
          <p:nvCxnSpPr>
            <p:cNvPr id="1233" name="Google Shape;1233;p48"/>
            <p:cNvCxnSpPr/>
            <p:nvPr/>
          </p:nvCxnSpPr>
          <p:spPr>
            <a:xfrm flipH="1" rot="10800000">
              <a:off x="2571750" y="5212500"/>
              <a:ext cx="1000800" cy="312000"/>
            </a:xfrm>
            <a:prstGeom prst="bentConnector3">
              <a:avLst>
                <a:gd fmla="val 48530" name="adj1"/>
              </a:avLst>
            </a:prstGeom>
            <a:noFill/>
            <a:ln cap="flat" cmpd="sng" w="28575">
              <a:solidFill>
                <a:srgbClr val="000000"/>
              </a:solidFill>
              <a:prstDash val="solid"/>
              <a:round/>
              <a:headEnd len="med" w="med" type="none"/>
              <a:tailEnd len="med" w="med" type="triangle"/>
            </a:ln>
          </p:spPr>
        </p:cxnSp>
        <p:cxnSp>
          <p:nvCxnSpPr>
            <p:cNvPr id="1234" name="Google Shape;1234;p48"/>
            <p:cNvCxnSpPr/>
            <p:nvPr/>
          </p:nvCxnSpPr>
          <p:spPr>
            <a:xfrm>
              <a:off x="2581725" y="5524500"/>
              <a:ext cx="957300" cy="348300"/>
            </a:xfrm>
            <a:prstGeom prst="bentConnector3">
              <a:avLst>
                <a:gd fmla="val 50000" name="adj1"/>
              </a:avLst>
            </a:prstGeom>
            <a:noFill/>
            <a:ln cap="flat" cmpd="sng" w="28575">
              <a:solidFill>
                <a:srgbClr val="000000"/>
              </a:solidFill>
              <a:prstDash val="solid"/>
              <a:round/>
              <a:headEnd len="med" w="med" type="none"/>
              <a:tailEnd len="med" w="med" type="triangle"/>
            </a:ln>
          </p:spPr>
        </p:cxnSp>
      </p:grpSp>
      <p:sp>
        <p:nvSpPr>
          <p:cNvPr id="1235" name="Google Shape;1235;p48"/>
          <p:cNvSpPr/>
          <p:nvPr/>
        </p:nvSpPr>
        <p:spPr>
          <a:xfrm>
            <a:off x="2386625" y="3433175"/>
            <a:ext cx="1229700" cy="162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p:cNvSpPr txBox="1"/>
          <p:nvPr/>
        </p:nvSpPr>
        <p:spPr>
          <a:xfrm>
            <a:off x="2410401" y="4680020"/>
            <a:ext cx="6768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Open Sans"/>
                <a:ea typeface="Open Sans"/>
                <a:cs typeface="Open Sans"/>
                <a:sym typeface="Open Sans"/>
              </a:rPr>
              <a:t>Place Action</a:t>
            </a:r>
            <a:endParaRPr sz="900">
              <a:latin typeface="Open Sans"/>
              <a:ea typeface="Open Sans"/>
              <a:cs typeface="Open Sans"/>
              <a:sym typeface="Open Sans"/>
            </a:endParaRPr>
          </a:p>
        </p:txBody>
      </p:sp>
      <p:sp>
        <p:nvSpPr>
          <p:cNvPr id="1237" name="Google Shape;1237;p48"/>
          <p:cNvSpPr txBox="1"/>
          <p:nvPr/>
        </p:nvSpPr>
        <p:spPr>
          <a:xfrm>
            <a:off x="3003417" y="4680018"/>
            <a:ext cx="6129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Open Sans"/>
                <a:ea typeface="Open Sans"/>
                <a:cs typeface="Open Sans"/>
                <a:sym typeface="Open Sans"/>
              </a:rPr>
              <a:t>Pick Action</a:t>
            </a:r>
            <a:endParaRPr sz="900">
              <a:latin typeface="Open Sans"/>
              <a:ea typeface="Open Sans"/>
              <a:cs typeface="Open Sans"/>
              <a:sym typeface="Open Sans"/>
            </a:endParaRPr>
          </a:p>
        </p:txBody>
      </p:sp>
      <p:sp>
        <p:nvSpPr>
          <p:cNvPr id="1238" name="Google Shape;1238;p48"/>
          <p:cNvSpPr txBox="1"/>
          <p:nvPr/>
        </p:nvSpPr>
        <p:spPr>
          <a:xfrm>
            <a:off x="2461775" y="3412387"/>
            <a:ext cx="1079400" cy="165000"/>
          </a:xfrm>
          <a:prstGeom prst="rect">
            <a:avLst/>
          </a:prstGeom>
          <a:noFill/>
          <a:ln>
            <a:noFill/>
          </a:ln>
        </p:spPr>
        <p:txBody>
          <a:bodyPr anchorCtr="0" anchor="t" bIns="91425" lIns="0" spcFirstLastPara="1" rIns="0" wrap="square" tIns="54000">
            <a:noAutofit/>
          </a:bodyPr>
          <a:lstStyle/>
          <a:p>
            <a:pPr indent="0" lvl="0" marL="0" rtl="0" algn="ctr">
              <a:spcBef>
                <a:spcPts val="0"/>
              </a:spcBef>
              <a:spcAft>
                <a:spcPts val="0"/>
              </a:spcAft>
              <a:buNone/>
            </a:pPr>
            <a:r>
              <a:rPr lang="en-GB" sz="1000">
                <a:latin typeface="Open Sans"/>
                <a:ea typeface="Open Sans"/>
                <a:cs typeface="Open Sans"/>
                <a:sym typeface="Open Sans"/>
              </a:rPr>
              <a:t>Q value heatmaps look similar</a:t>
            </a:r>
            <a:endParaRPr sz="1000">
              <a:latin typeface="Open Sans"/>
              <a:ea typeface="Open Sans"/>
              <a:cs typeface="Open Sans"/>
              <a:sym typeface="Open Sans"/>
            </a:endParaRPr>
          </a:p>
        </p:txBody>
      </p:sp>
      <p:sp>
        <p:nvSpPr>
          <p:cNvPr id="1239" name="Google Shape;1239;p48"/>
          <p:cNvSpPr txBox="1"/>
          <p:nvPr/>
        </p:nvSpPr>
        <p:spPr>
          <a:xfrm>
            <a:off x="239750" y="3118750"/>
            <a:ext cx="1229700" cy="282600"/>
          </a:xfrm>
          <a:prstGeom prst="rect">
            <a:avLst/>
          </a:prstGeom>
          <a:solidFill>
            <a:srgbClr val="F1C232"/>
          </a:solidFill>
          <a:ln cap="flat" cmpd="sng" w="9525">
            <a:solidFill>
              <a:schemeClr val="accent5"/>
            </a:solidFill>
            <a:prstDash val="solid"/>
            <a:round/>
            <a:headEnd len="sm" w="sm" type="none"/>
            <a:tailEnd len="sm" w="sm" type="none"/>
          </a:ln>
        </p:spPr>
        <p:txBody>
          <a:bodyPr anchorCtr="0" anchor="t" bIns="18000" lIns="18000" spcFirstLastPara="1" rIns="18000" wrap="square" tIns="18000">
            <a:spAutoFit/>
          </a:bodyPr>
          <a:lstStyle/>
          <a:p>
            <a:pPr indent="0" lvl="0" marL="0" rtl="0" algn="ctr">
              <a:spcBef>
                <a:spcPts val="0"/>
              </a:spcBef>
              <a:spcAft>
                <a:spcPts val="0"/>
              </a:spcAft>
              <a:buNone/>
            </a:pPr>
            <a:r>
              <a:rPr lang="en-GB" sz="800">
                <a:solidFill>
                  <a:srgbClr val="202124"/>
                </a:solidFill>
                <a:latin typeface="Open Sans"/>
                <a:ea typeface="Open Sans"/>
                <a:cs typeface="Open Sans"/>
                <a:sym typeface="Open Sans"/>
              </a:rPr>
              <a:t>DQN </a:t>
            </a:r>
            <a:r>
              <a:rPr b="1" lang="en-GB" sz="800">
                <a:solidFill>
                  <a:srgbClr val="202124"/>
                </a:solidFill>
                <a:latin typeface="Open Sans"/>
                <a:ea typeface="Open Sans"/>
                <a:cs typeface="Open Sans"/>
                <a:sym typeface="Open Sans"/>
              </a:rPr>
              <a:t>with</a:t>
            </a:r>
            <a:r>
              <a:rPr lang="en-GB" sz="800">
                <a:solidFill>
                  <a:srgbClr val="202124"/>
                </a:solidFill>
                <a:latin typeface="Open Sans"/>
                <a:ea typeface="Open Sans"/>
                <a:cs typeface="Open Sans"/>
                <a:sym typeface="Open Sans"/>
              </a:rPr>
              <a:t> Reward Machines</a:t>
            </a:r>
            <a:endParaRPr sz="800">
              <a:solidFill>
                <a:srgbClr val="202124"/>
              </a:solidFill>
              <a:latin typeface="Open Sans"/>
              <a:ea typeface="Open Sans"/>
              <a:cs typeface="Open Sans"/>
              <a:sym typeface="Open Sans"/>
            </a:endParaRPr>
          </a:p>
        </p:txBody>
      </p:sp>
      <p:sp>
        <p:nvSpPr>
          <p:cNvPr id="1240" name="Google Shape;1240;p48"/>
          <p:cNvSpPr txBox="1"/>
          <p:nvPr/>
        </p:nvSpPr>
        <p:spPr>
          <a:xfrm>
            <a:off x="2386525" y="3118750"/>
            <a:ext cx="1229700" cy="282600"/>
          </a:xfrm>
          <a:prstGeom prst="rect">
            <a:avLst/>
          </a:prstGeom>
          <a:solidFill>
            <a:srgbClr val="F1C232"/>
          </a:solidFill>
          <a:ln cap="flat" cmpd="sng" w="9525">
            <a:solidFill>
              <a:schemeClr val="accent5"/>
            </a:solidFill>
            <a:prstDash val="solid"/>
            <a:round/>
            <a:headEnd len="sm" w="sm" type="none"/>
            <a:tailEnd len="sm" w="sm" type="none"/>
          </a:ln>
        </p:spPr>
        <p:txBody>
          <a:bodyPr anchorCtr="0" anchor="t" bIns="18000" lIns="18000" spcFirstLastPara="1" rIns="18000" wrap="square" tIns="18000">
            <a:spAutoFit/>
          </a:bodyPr>
          <a:lstStyle/>
          <a:p>
            <a:pPr indent="0" lvl="0" marL="0" rtl="0" algn="ctr">
              <a:spcBef>
                <a:spcPts val="0"/>
              </a:spcBef>
              <a:spcAft>
                <a:spcPts val="0"/>
              </a:spcAft>
              <a:buNone/>
            </a:pPr>
            <a:r>
              <a:rPr lang="en-GB" sz="800">
                <a:solidFill>
                  <a:srgbClr val="202124"/>
                </a:solidFill>
                <a:latin typeface="Open Sans"/>
                <a:ea typeface="Open Sans"/>
                <a:cs typeface="Open Sans"/>
                <a:sym typeface="Open Sans"/>
              </a:rPr>
              <a:t>DQN </a:t>
            </a:r>
            <a:r>
              <a:rPr b="1" lang="en-GB" sz="800">
                <a:solidFill>
                  <a:srgbClr val="202124"/>
                </a:solidFill>
                <a:latin typeface="Open Sans"/>
                <a:ea typeface="Open Sans"/>
                <a:cs typeface="Open Sans"/>
                <a:sym typeface="Open Sans"/>
              </a:rPr>
              <a:t>without</a:t>
            </a:r>
            <a:r>
              <a:rPr lang="en-GB" sz="800">
                <a:solidFill>
                  <a:srgbClr val="202124"/>
                </a:solidFill>
                <a:latin typeface="Open Sans"/>
                <a:ea typeface="Open Sans"/>
                <a:cs typeface="Open Sans"/>
                <a:sym typeface="Open Sans"/>
              </a:rPr>
              <a:t> Reward Machines</a:t>
            </a:r>
            <a:endParaRPr sz="800">
              <a:solidFill>
                <a:srgbClr val="202124"/>
              </a:solidFill>
              <a:latin typeface="Open Sans"/>
              <a:ea typeface="Open Sans"/>
              <a:cs typeface="Open Sans"/>
              <a:sym typeface="Open Sans"/>
            </a:endParaRPr>
          </a:p>
        </p:txBody>
      </p:sp>
      <p:pic>
        <p:nvPicPr>
          <p:cNvPr id="1241" name="Google Shape;1241;p48"/>
          <p:cNvPicPr preferRelativeResize="0"/>
          <p:nvPr/>
        </p:nvPicPr>
        <p:blipFill rotWithShape="1">
          <a:blip r:embed="rId7">
            <a:alphaModFix/>
          </a:blip>
          <a:srcRect b="4085" l="0" r="0" t="0"/>
          <a:stretch/>
        </p:blipFill>
        <p:spPr>
          <a:xfrm>
            <a:off x="6416700" y="588200"/>
            <a:ext cx="2482925" cy="1208350"/>
          </a:xfrm>
          <a:prstGeom prst="rect">
            <a:avLst/>
          </a:prstGeom>
          <a:noFill/>
          <a:ln cap="flat" cmpd="sng" w="9525">
            <a:solidFill>
              <a:schemeClr val="dk2"/>
            </a:solidFill>
            <a:prstDash val="solid"/>
            <a:round/>
            <a:headEnd len="sm" w="sm" type="none"/>
            <a:tailEnd len="sm" w="sm" type="none"/>
          </a:ln>
        </p:spPr>
      </p:pic>
      <p:sp>
        <p:nvSpPr>
          <p:cNvPr id="1242" name="Google Shape;1242;p48"/>
          <p:cNvSpPr txBox="1"/>
          <p:nvPr/>
        </p:nvSpPr>
        <p:spPr>
          <a:xfrm>
            <a:off x="-700" y="-6827"/>
            <a:ext cx="9144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3000">
                <a:solidFill>
                  <a:srgbClr val="202124"/>
                </a:solidFill>
                <a:latin typeface="Google Sans Medium"/>
                <a:ea typeface="Google Sans Medium"/>
                <a:cs typeface="Google Sans Medium"/>
                <a:sym typeface="Google Sans Medium"/>
              </a:rPr>
              <a:t>Summary and</a:t>
            </a:r>
            <a:r>
              <a:rPr lang="en-GB" sz="3000">
                <a:solidFill>
                  <a:srgbClr val="202124"/>
                </a:solidFill>
                <a:latin typeface="Google Sans Medium"/>
                <a:ea typeface="Google Sans Medium"/>
                <a:cs typeface="Google Sans Medium"/>
                <a:sym typeface="Google Sans Medium"/>
              </a:rPr>
              <a:t> Final Remarks</a:t>
            </a:r>
            <a:endParaRPr sz="30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500">
              <a:solidFill>
                <a:srgbClr val="202124"/>
              </a:solidFill>
              <a:latin typeface="Google Sans Medium"/>
              <a:ea typeface="Google Sans Medium"/>
              <a:cs typeface="Google Sans Medium"/>
              <a:sym typeface="Google Sans Medium"/>
            </a:endParaRPr>
          </a:p>
        </p:txBody>
      </p:sp>
      <p:sp>
        <p:nvSpPr>
          <p:cNvPr id="1243" name="Google Shape;1243;p48"/>
          <p:cNvSpPr txBox="1"/>
          <p:nvPr>
            <p:ph idx="1" type="subTitle"/>
          </p:nvPr>
        </p:nvSpPr>
        <p:spPr>
          <a:xfrm>
            <a:off x="1556738" y="4034525"/>
            <a:ext cx="742500" cy="4215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None/>
            </a:pPr>
            <a:r>
              <a:rPr b="1" lang="en-GB" sz="1200">
                <a:solidFill>
                  <a:srgbClr val="202124"/>
                </a:solidFill>
                <a:latin typeface="Open Sans"/>
                <a:ea typeface="Open Sans"/>
                <a:cs typeface="Open Sans"/>
                <a:sym typeface="Open Sans"/>
              </a:rPr>
              <a:t>versus</a:t>
            </a:r>
            <a:endParaRPr b="1" sz="1200">
              <a:solidFill>
                <a:srgbClr val="202124"/>
              </a:solidFill>
              <a:latin typeface="Open Sans"/>
              <a:ea typeface="Open Sans"/>
              <a:cs typeface="Open Sans"/>
              <a:sym typeface="Open Sans"/>
            </a:endParaRPr>
          </a:p>
        </p:txBody>
      </p:sp>
      <p:sp>
        <p:nvSpPr>
          <p:cNvPr id="1244" name="Google Shape;1244;p48"/>
          <p:cNvSpPr txBox="1"/>
          <p:nvPr/>
        </p:nvSpPr>
        <p:spPr>
          <a:xfrm>
            <a:off x="4213350" y="3125575"/>
            <a:ext cx="2774700" cy="579600"/>
          </a:xfrm>
          <a:prstGeom prst="rect">
            <a:avLst/>
          </a:prstGeom>
          <a:solidFill>
            <a:srgbClr val="EA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GB" sz="900">
                <a:solidFill>
                  <a:srgbClr val="202124"/>
                </a:solidFill>
                <a:latin typeface="Open Sans"/>
                <a:ea typeface="Open Sans"/>
                <a:cs typeface="Open Sans"/>
                <a:sym typeface="Open Sans"/>
              </a:rPr>
              <a:t>Without the supervision of abstract states, DQN had a high probability of not choosing pick actions appropriately, resulting in grasp failures.</a:t>
            </a:r>
            <a:endParaRPr sz="900">
              <a:solidFill>
                <a:srgbClr val="202124"/>
              </a:solidFill>
              <a:latin typeface="Open Sans"/>
              <a:ea typeface="Open Sans"/>
              <a:cs typeface="Open Sans"/>
              <a:sym typeface="Open Sans"/>
            </a:endParaRPr>
          </a:p>
        </p:txBody>
      </p:sp>
      <p:cxnSp>
        <p:nvCxnSpPr>
          <p:cNvPr id="1245" name="Google Shape;1245;p48"/>
          <p:cNvCxnSpPr>
            <a:stCxn id="1244" idx="1"/>
            <a:endCxn id="1235" idx="3"/>
          </p:cNvCxnSpPr>
          <p:nvPr/>
        </p:nvCxnSpPr>
        <p:spPr>
          <a:xfrm flipH="1">
            <a:off x="3616350" y="3415375"/>
            <a:ext cx="597000" cy="829800"/>
          </a:xfrm>
          <a:prstGeom prst="straightConnector1">
            <a:avLst/>
          </a:prstGeom>
          <a:noFill/>
          <a:ln cap="flat" cmpd="sng" w="19050">
            <a:solidFill>
              <a:schemeClr val="dk2"/>
            </a:solidFill>
            <a:prstDash val="solid"/>
            <a:round/>
            <a:headEnd len="med" w="med" type="none"/>
            <a:tailEnd len="med" w="med" type="triangle"/>
          </a:ln>
        </p:spPr>
      </p:cxnSp>
      <p:pic>
        <p:nvPicPr>
          <p:cNvPr id="1246" name="Google Shape;1246;p48"/>
          <p:cNvPicPr preferRelativeResize="0"/>
          <p:nvPr/>
        </p:nvPicPr>
        <p:blipFill>
          <a:blip r:embed="rId8">
            <a:alphaModFix/>
          </a:blip>
          <a:stretch>
            <a:fillRect/>
          </a:stretch>
        </p:blipFill>
        <p:spPr>
          <a:xfrm>
            <a:off x="3854575" y="808050"/>
            <a:ext cx="984000" cy="492000"/>
          </a:xfrm>
          <a:prstGeom prst="rect">
            <a:avLst/>
          </a:prstGeom>
          <a:noFill/>
          <a:ln cap="flat" cmpd="sng" w="9525">
            <a:solidFill>
              <a:schemeClr val="dk2"/>
            </a:solidFill>
            <a:prstDash val="solid"/>
            <a:round/>
            <a:headEnd len="sm" w="sm" type="none"/>
            <a:tailEnd len="sm" w="sm" type="none"/>
          </a:ln>
        </p:spPr>
      </p:pic>
      <p:pic>
        <p:nvPicPr>
          <p:cNvPr id="1247" name="Google Shape;1247;p48"/>
          <p:cNvPicPr preferRelativeResize="0"/>
          <p:nvPr/>
        </p:nvPicPr>
        <p:blipFill>
          <a:blip r:embed="rId9">
            <a:alphaModFix/>
          </a:blip>
          <a:stretch>
            <a:fillRect/>
          </a:stretch>
        </p:blipFill>
        <p:spPr>
          <a:xfrm>
            <a:off x="358925" y="3901900"/>
            <a:ext cx="432776" cy="865552"/>
          </a:xfrm>
          <a:prstGeom prst="rect">
            <a:avLst/>
          </a:prstGeom>
          <a:noFill/>
          <a:ln cap="flat" cmpd="sng" w="9525">
            <a:solidFill>
              <a:schemeClr val="dk2"/>
            </a:solidFill>
            <a:prstDash val="solid"/>
            <a:round/>
            <a:headEnd len="sm" w="sm" type="none"/>
            <a:tailEnd len="sm" w="sm" type="none"/>
          </a:ln>
        </p:spPr>
      </p:pic>
      <p:pic>
        <p:nvPicPr>
          <p:cNvPr id="1248" name="Google Shape;1248;p48"/>
          <p:cNvPicPr preferRelativeResize="0"/>
          <p:nvPr/>
        </p:nvPicPr>
        <p:blipFill>
          <a:blip r:embed="rId10">
            <a:alphaModFix/>
          </a:blip>
          <a:stretch>
            <a:fillRect/>
          </a:stretch>
        </p:blipFill>
        <p:spPr>
          <a:xfrm>
            <a:off x="900438" y="3900429"/>
            <a:ext cx="432776" cy="865567"/>
          </a:xfrm>
          <a:prstGeom prst="rect">
            <a:avLst/>
          </a:prstGeom>
          <a:noFill/>
          <a:ln cap="flat" cmpd="sng" w="9525">
            <a:solidFill>
              <a:schemeClr val="dk2"/>
            </a:solidFill>
            <a:prstDash val="solid"/>
            <a:round/>
            <a:headEnd len="sm" w="sm" type="none"/>
            <a:tailEnd len="sm" w="sm" type="none"/>
          </a:ln>
        </p:spPr>
      </p:pic>
      <p:pic>
        <p:nvPicPr>
          <p:cNvPr id="1249" name="Google Shape;1249;p48"/>
          <p:cNvPicPr preferRelativeResize="0"/>
          <p:nvPr/>
        </p:nvPicPr>
        <p:blipFill>
          <a:blip r:embed="rId11">
            <a:alphaModFix/>
          </a:blip>
          <a:stretch>
            <a:fillRect/>
          </a:stretch>
        </p:blipFill>
        <p:spPr>
          <a:xfrm>
            <a:off x="2522775" y="3900437"/>
            <a:ext cx="432776" cy="865552"/>
          </a:xfrm>
          <a:prstGeom prst="rect">
            <a:avLst/>
          </a:prstGeom>
          <a:noFill/>
          <a:ln cap="flat" cmpd="sng" w="9525">
            <a:solidFill>
              <a:schemeClr val="dk2"/>
            </a:solidFill>
            <a:prstDash val="solid"/>
            <a:round/>
            <a:headEnd len="sm" w="sm" type="none"/>
            <a:tailEnd len="sm" w="sm" type="none"/>
          </a:ln>
        </p:spPr>
      </p:pic>
      <p:pic>
        <p:nvPicPr>
          <p:cNvPr id="1250" name="Google Shape;1250;p48"/>
          <p:cNvPicPr preferRelativeResize="0"/>
          <p:nvPr/>
        </p:nvPicPr>
        <p:blipFill>
          <a:blip r:embed="rId12">
            <a:alphaModFix/>
          </a:blip>
          <a:stretch>
            <a:fillRect/>
          </a:stretch>
        </p:blipFill>
        <p:spPr>
          <a:xfrm>
            <a:off x="3069562" y="3902326"/>
            <a:ext cx="432776" cy="864691"/>
          </a:xfrm>
          <a:prstGeom prst="rect">
            <a:avLst/>
          </a:prstGeom>
          <a:noFill/>
          <a:ln cap="flat" cmpd="sng" w="9525">
            <a:solidFill>
              <a:schemeClr val="dk2"/>
            </a:solidFill>
            <a:prstDash val="solid"/>
            <a:round/>
            <a:headEnd len="sm" w="sm" type="none"/>
            <a:tailEnd len="sm" w="sm" type="none"/>
          </a:ln>
        </p:spPr>
      </p:pic>
      <p:pic>
        <p:nvPicPr>
          <p:cNvPr id="1251" name="Google Shape;1251;p48"/>
          <p:cNvPicPr preferRelativeResize="0"/>
          <p:nvPr/>
        </p:nvPicPr>
        <p:blipFill>
          <a:blip r:embed="rId13">
            <a:alphaModFix/>
          </a:blip>
          <a:stretch>
            <a:fillRect/>
          </a:stretch>
        </p:blipFill>
        <p:spPr>
          <a:xfrm>
            <a:off x="6420450" y="706925"/>
            <a:ext cx="2475427" cy="1089625"/>
          </a:xfrm>
          <a:prstGeom prst="rect">
            <a:avLst/>
          </a:prstGeom>
          <a:noFill/>
          <a:ln>
            <a:noFill/>
          </a:ln>
        </p:spPr>
      </p:pic>
      <p:pic>
        <p:nvPicPr>
          <p:cNvPr id="1252" name="Google Shape;1252;p48"/>
          <p:cNvPicPr preferRelativeResize="0"/>
          <p:nvPr/>
        </p:nvPicPr>
        <p:blipFill>
          <a:blip r:embed="rId14">
            <a:alphaModFix/>
          </a:blip>
          <a:stretch>
            <a:fillRect/>
          </a:stretch>
        </p:blipFill>
        <p:spPr>
          <a:xfrm>
            <a:off x="7636499" y="4819943"/>
            <a:ext cx="1379096" cy="228900"/>
          </a:xfrm>
          <a:prstGeom prst="rect">
            <a:avLst/>
          </a:prstGeom>
          <a:noFill/>
          <a:ln>
            <a:noFill/>
          </a:ln>
        </p:spPr>
      </p:pic>
      <p:sp>
        <p:nvSpPr>
          <p:cNvPr id="1253" name="Google Shape;1253;p48"/>
          <p:cNvSpPr txBox="1"/>
          <p:nvPr/>
        </p:nvSpPr>
        <p:spPr>
          <a:xfrm>
            <a:off x="6674794" y="4819956"/>
            <a:ext cx="846000" cy="30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800">
                <a:solidFill>
                  <a:srgbClr val="666666"/>
                </a:solidFill>
                <a:latin typeface="EB Garamond"/>
                <a:ea typeface="EB Garamond"/>
                <a:cs typeface="EB Garamond"/>
                <a:sym typeface="EB Garamond"/>
              </a:rPr>
              <a:t>Robotics at Google</a:t>
            </a:r>
            <a:endParaRPr sz="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GB" sz="800">
                <a:solidFill>
                  <a:srgbClr val="666666"/>
                </a:solidFill>
                <a:latin typeface="EB Garamond"/>
                <a:ea typeface="EB Garamond"/>
                <a:cs typeface="EB Garamond"/>
                <a:sym typeface="EB Garamond"/>
              </a:rPr>
              <a:t>New York</a:t>
            </a:r>
            <a:endParaRPr sz="1200">
              <a:solidFill>
                <a:srgbClr val="666666"/>
              </a:solidFill>
              <a:latin typeface="Raleway Thin"/>
              <a:ea typeface="Raleway Thin"/>
              <a:cs typeface="Raleway Thin"/>
              <a:sym typeface="Raleway Thin"/>
            </a:endParaRPr>
          </a:p>
          <a:p>
            <a:pPr indent="0" lvl="0" marL="0" rtl="0" algn="l">
              <a:spcBef>
                <a:spcPts val="0"/>
              </a:spcBef>
              <a:spcAft>
                <a:spcPts val="0"/>
              </a:spcAft>
              <a:buNone/>
            </a:pPr>
            <a:r>
              <a:t/>
            </a:r>
            <a:endParaRPr sz="1600">
              <a:solidFill>
                <a:srgbClr val="666666"/>
              </a:solidFill>
              <a:latin typeface="Raleway Thin"/>
              <a:ea typeface="Raleway Thin"/>
              <a:cs typeface="Raleway Thin"/>
              <a:sym typeface="Raleway Thin"/>
            </a:endParaRPr>
          </a:p>
        </p:txBody>
      </p:sp>
      <p:pic>
        <p:nvPicPr>
          <p:cNvPr id="1254" name="Google Shape;1254;p48"/>
          <p:cNvPicPr preferRelativeResize="0"/>
          <p:nvPr/>
        </p:nvPicPr>
        <p:blipFill>
          <a:blip r:embed="rId15">
            <a:alphaModFix/>
          </a:blip>
          <a:stretch>
            <a:fillRect/>
          </a:stretch>
        </p:blipFill>
        <p:spPr>
          <a:xfrm>
            <a:off x="6326970" y="4829406"/>
            <a:ext cx="255676" cy="2413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nvSpPr>
        <p:spPr>
          <a:xfrm>
            <a:off x="631175" y="405900"/>
            <a:ext cx="38100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Take Home Message</a:t>
            </a:r>
            <a:endParaRPr sz="3000">
              <a:solidFill>
                <a:srgbClr val="202124"/>
              </a:solidFill>
              <a:latin typeface="Google Sans Medium"/>
              <a:ea typeface="Google Sans Medium"/>
              <a:cs typeface="Google Sans Medium"/>
              <a:sym typeface="Google Sans Medium"/>
            </a:endParaRPr>
          </a:p>
        </p:txBody>
      </p:sp>
      <p:pic>
        <p:nvPicPr>
          <p:cNvPr id="232" name="Google Shape;232;p34"/>
          <p:cNvPicPr preferRelativeResize="0"/>
          <p:nvPr/>
        </p:nvPicPr>
        <p:blipFill>
          <a:blip r:embed="rId3">
            <a:alphaModFix/>
          </a:blip>
          <a:stretch>
            <a:fillRect/>
          </a:stretch>
        </p:blipFill>
        <p:spPr>
          <a:xfrm>
            <a:off x="6091050" y="2648850"/>
            <a:ext cx="2649900" cy="1324950"/>
          </a:xfrm>
          <a:prstGeom prst="rect">
            <a:avLst/>
          </a:prstGeom>
          <a:noFill/>
          <a:ln>
            <a:noFill/>
          </a:ln>
        </p:spPr>
      </p:pic>
      <p:sp>
        <p:nvSpPr>
          <p:cNvPr id="233" name="Google Shape;233;p34"/>
          <p:cNvSpPr txBox="1"/>
          <p:nvPr/>
        </p:nvSpPr>
        <p:spPr>
          <a:xfrm>
            <a:off x="631175" y="1519075"/>
            <a:ext cx="4021800" cy="2622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None/>
            </a:pPr>
            <a:r>
              <a:rPr lang="en-GB" sz="1300">
                <a:solidFill>
                  <a:srgbClr val="9AA0A6"/>
                </a:solidFill>
                <a:latin typeface="Roboto Medium"/>
                <a:ea typeface="Roboto Medium"/>
                <a:cs typeface="Roboto Medium"/>
                <a:sym typeface="Roboto Medium"/>
              </a:rPr>
              <a:t>We are concerned with…</a:t>
            </a:r>
            <a:br>
              <a:rPr lang="en-GB" sz="1200">
                <a:solidFill>
                  <a:srgbClr val="9AA0A6"/>
                </a:solidFill>
                <a:latin typeface="Roboto Medium"/>
                <a:ea typeface="Roboto Medium"/>
                <a:cs typeface="Roboto Medium"/>
                <a:sym typeface="Roboto Medium"/>
              </a:rPr>
            </a:br>
            <a:r>
              <a:rPr lang="en-GB" sz="1000">
                <a:solidFill>
                  <a:srgbClr val="9AA0A6"/>
                </a:solidFill>
                <a:latin typeface="Roboto"/>
                <a:ea typeface="Roboto"/>
                <a:cs typeface="Roboto"/>
                <a:sym typeface="Roboto"/>
              </a:rPr>
              <a:t>.. addressing some of the limitations of RL:</a:t>
            </a:r>
            <a:endParaRPr sz="1000">
              <a:solidFill>
                <a:srgbClr val="9AA0A6"/>
              </a:solidFill>
              <a:latin typeface="Roboto"/>
              <a:ea typeface="Roboto"/>
              <a:cs typeface="Roboto"/>
              <a:sym typeface="Roboto"/>
            </a:endParaRPr>
          </a:p>
          <a:p>
            <a:pPr indent="-273050" lvl="0" marL="457200" rtl="0" algn="l">
              <a:lnSpc>
                <a:spcPct val="115000"/>
              </a:lnSpc>
              <a:spcBef>
                <a:spcPts val="1200"/>
              </a:spcBef>
              <a:spcAft>
                <a:spcPts val="0"/>
              </a:spcAft>
              <a:buClr>
                <a:srgbClr val="9AA0A6"/>
              </a:buClr>
              <a:buSzPct val="100000"/>
              <a:buFont typeface="Roboto"/>
              <a:buChar char="●"/>
            </a:pPr>
            <a:r>
              <a:rPr lang="en-GB" sz="1000">
                <a:solidFill>
                  <a:srgbClr val="9AA0A6"/>
                </a:solidFill>
                <a:latin typeface="Roboto"/>
                <a:ea typeface="Roboto"/>
                <a:cs typeface="Roboto"/>
                <a:sym typeface="Roboto"/>
              </a:rPr>
              <a:t>long-horizon tasks</a:t>
            </a:r>
            <a:endParaRPr sz="1000">
              <a:solidFill>
                <a:srgbClr val="9AA0A6"/>
              </a:solidFill>
              <a:latin typeface="Roboto"/>
              <a:ea typeface="Roboto"/>
              <a:cs typeface="Roboto"/>
              <a:sym typeface="Roboto"/>
            </a:endParaRPr>
          </a:p>
          <a:p>
            <a:pPr indent="-273050" lvl="0" marL="457200" rtl="0" algn="l">
              <a:lnSpc>
                <a:spcPct val="115000"/>
              </a:lnSpc>
              <a:spcBef>
                <a:spcPts val="0"/>
              </a:spcBef>
              <a:spcAft>
                <a:spcPts val="0"/>
              </a:spcAft>
              <a:buClr>
                <a:srgbClr val="9AA0A6"/>
              </a:buClr>
              <a:buSzPct val="100000"/>
              <a:buFont typeface="Roboto"/>
              <a:buChar char="●"/>
            </a:pPr>
            <a:r>
              <a:rPr lang="en-GB" sz="1000">
                <a:solidFill>
                  <a:srgbClr val="9AA0A6"/>
                </a:solidFill>
                <a:latin typeface="Roboto"/>
                <a:ea typeface="Roboto"/>
                <a:cs typeface="Roboto"/>
                <a:sym typeface="Roboto"/>
              </a:rPr>
              <a:t>l</a:t>
            </a:r>
            <a:r>
              <a:rPr lang="en-GB" sz="1000">
                <a:solidFill>
                  <a:srgbClr val="9AA0A6"/>
                </a:solidFill>
                <a:latin typeface="Roboto"/>
                <a:ea typeface="Roboto"/>
                <a:cs typeface="Roboto"/>
                <a:sym typeface="Roboto"/>
              </a:rPr>
              <a:t>arge action spaces</a:t>
            </a:r>
            <a:endParaRPr sz="1000">
              <a:solidFill>
                <a:srgbClr val="9AA0A6"/>
              </a:solidFill>
              <a:latin typeface="Roboto"/>
              <a:ea typeface="Roboto"/>
              <a:cs typeface="Roboto"/>
              <a:sym typeface="Roboto"/>
            </a:endParaRPr>
          </a:p>
          <a:p>
            <a:pPr indent="-273050" lvl="0" marL="457200" rtl="0" algn="l">
              <a:lnSpc>
                <a:spcPct val="115000"/>
              </a:lnSpc>
              <a:spcBef>
                <a:spcPts val="0"/>
              </a:spcBef>
              <a:spcAft>
                <a:spcPts val="0"/>
              </a:spcAft>
              <a:buClr>
                <a:srgbClr val="9AA0A6"/>
              </a:buClr>
              <a:buSzPct val="100000"/>
              <a:buFont typeface="Roboto"/>
              <a:buChar char="●"/>
            </a:pPr>
            <a:r>
              <a:rPr lang="en-GB" sz="1000">
                <a:solidFill>
                  <a:srgbClr val="9AA0A6"/>
                </a:solidFill>
                <a:latin typeface="Roboto"/>
                <a:ea typeface="Roboto"/>
                <a:cs typeface="Roboto"/>
                <a:sym typeface="Roboto"/>
              </a:rPr>
              <a:t>large state spaces</a:t>
            </a:r>
            <a:endParaRPr sz="1000">
              <a:solidFill>
                <a:srgbClr val="9AA0A6"/>
              </a:solidFill>
              <a:latin typeface="Roboto"/>
              <a:ea typeface="Roboto"/>
              <a:cs typeface="Roboto"/>
              <a:sym typeface="Roboto"/>
            </a:endParaRPr>
          </a:p>
          <a:p>
            <a:pPr indent="0" lvl="0" marL="0" rtl="0" algn="l">
              <a:lnSpc>
                <a:spcPct val="115000"/>
              </a:lnSpc>
              <a:spcBef>
                <a:spcPts val="1200"/>
              </a:spcBef>
              <a:spcAft>
                <a:spcPts val="0"/>
              </a:spcAft>
              <a:buNone/>
            </a:pPr>
            <a:r>
              <a:rPr lang="en-GB" sz="1300">
                <a:solidFill>
                  <a:srgbClr val="9AA0A6"/>
                </a:solidFill>
                <a:latin typeface="Roboto Medium"/>
                <a:ea typeface="Roboto Medium"/>
                <a:cs typeface="Roboto Medium"/>
                <a:sym typeface="Roboto Medium"/>
              </a:rPr>
              <a:t>To this end, we... </a:t>
            </a:r>
            <a:br>
              <a:rPr lang="en-GB" sz="1200">
                <a:solidFill>
                  <a:srgbClr val="9AA0A6"/>
                </a:solidFill>
                <a:latin typeface="Roboto"/>
                <a:ea typeface="Roboto"/>
                <a:cs typeface="Roboto"/>
                <a:sym typeface="Roboto"/>
              </a:rPr>
            </a:br>
            <a:r>
              <a:rPr lang="en-GB" sz="1000">
                <a:solidFill>
                  <a:srgbClr val="9AA0A6"/>
                </a:solidFill>
                <a:latin typeface="Roboto"/>
                <a:ea typeface="Roboto"/>
                <a:cs typeface="Roboto"/>
                <a:sym typeface="Roboto"/>
              </a:rPr>
              <a:t>...  apply </a:t>
            </a:r>
            <a:r>
              <a:rPr lang="en-GB" sz="1000">
                <a:solidFill>
                  <a:srgbClr val="9AA0A6"/>
                </a:solidFill>
                <a:latin typeface="Roboto Medium"/>
                <a:ea typeface="Roboto Medium"/>
                <a:cs typeface="Roboto Medium"/>
                <a:sym typeface="Roboto Medium"/>
              </a:rPr>
              <a:t>principled</a:t>
            </a:r>
            <a:r>
              <a:rPr lang="en-GB" sz="1000">
                <a:solidFill>
                  <a:srgbClr val="9AA0A6"/>
                </a:solidFill>
                <a:latin typeface="Roboto"/>
                <a:ea typeface="Roboto"/>
                <a:cs typeface="Roboto"/>
                <a:sym typeface="Roboto"/>
              </a:rPr>
              <a:t> methods for</a:t>
            </a:r>
            <a:endParaRPr sz="1000">
              <a:solidFill>
                <a:srgbClr val="9AA0A6"/>
              </a:solidFill>
              <a:latin typeface="Roboto"/>
              <a:ea typeface="Roboto"/>
              <a:cs typeface="Roboto"/>
              <a:sym typeface="Roboto"/>
            </a:endParaRPr>
          </a:p>
          <a:p>
            <a:pPr indent="-273050" lvl="0" marL="457200" rtl="0" algn="l">
              <a:lnSpc>
                <a:spcPct val="115000"/>
              </a:lnSpc>
              <a:spcBef>
                <a:spcPts val="1200"/>
              </a:spcBef>
              <a:spcAft>
                <a:spcPts val="0"/>
              </a:spcAft>
              <a:buClr>
                <a:srgbClr val="9AA0A6"/>
              </a:buClr>
              <a:buSzPct val="100000"/>
              <a:buChar char="●"/>
            </a:pPr>
            <a:r>
              <a:rPr lang="en-GB" sz="1000">
                <a:solidFill>
                  <a:srgbClr val="9AA0A6"/>
                </a:solidFill>
                <a:latin typeface="Roboto"/>
                <a:ea typeface="Roboto"/>
                <a:cs typeface="Roboto"/>
                <a:sym typeface="Roboto"/>
              </a:rPr>
              <a:t>task decomposition</a:t>
            </a:r>
            <a:endParaRPr sz="1000">
              <a:solidFill>
                <a:srgbClr val="9AA0A6"/>
              </a:solidFill>
              <a:latin typeface="Roboto"/>
              <a:ea typeface="Roboto"/>
              <a:cs typeface="Roboto"/>
              <a:sym typeface="Roboto"/>
            </a:endParaRPr>
          </a:p>
          <a:p>
            <a:pPr indent="-273050" lvl="0" marL="457200" rtl="0" algn="l">
              <a:lnSpc>
                <a:spcPct val="115000"/>
              </a:lnSpc>
              <a:spcBef>
                <a:spcPts val="0"/>
              </a:spcBef>
              <a:spcAft>
                <a:spcPts val="0"/>
              </a:spcAft>
              <a:buClr>
                <a:srgbClr val="9AA0A6"/>
              </a:buClr>
              <a:buSzPct val="100000"/>
              <a:buChar char="●"/>
            </a:pPr>
            <a:r>
              <a:rPr lang="en-GB" sz="1000">
                <a:solidFill>
                  <a:srgbClr val="9AA0A6"/>
                </a:solidFill>
                <a:latin typeface="Roboto"/>
                <a:ea typeface="Roboto"/>
                <a:cs typeface="Roboto"/>
                <a:sym typeface="Roboto"/>
              </a:rPr>
              <a:t>reward shaping </a:t>
            </a:r>
            <a:endParaRPr sz="1000">
              <a:solidFill>
                <a:srgbClr val="9AA0A6"/>
              </a:solidFill>
              <a:latin typeface="Roboto"/>
              <a:ea typeface="Roboto"/>
              <a:cs typeface="Roboto"/>
              <a:sym typeface="Roboto"/>
            </a:endParaRPr>
          </a:p>
          <a:p>
            <a:pPr indent="0" lvl="0" marL="0" rtl="0" algn="l">
              <a:lnSpc>
                <a:spcPct val="115000"/>
              </a:lnSpc>
              <a:spcBef>
                <a:spcPts val="1200"/>
              </a:spcBef>
              <a:spcAft>
                <a:spcPts val="0"/>
              </a:spcAft>
              <a:buNone/>
            </a:pPr>
            <a:r>
              <a:rPr lang="en-GB" sz="1000">
                <a:solidFill>
                  <a:srgbClr val="9AA0A6"/>
                </a:solidFill>
                <a:latin typeface="Roboto"/>
                <a:ea typeface="Roboto"/>
                <a:cs typeface="Roboto"/>
                <a:sym typeface="Roboto"/>
              </a:rPr>
              <a:t>… by augmenting DQN agents with </a:t>
            </a:r>
            <a:r>
              <a:rPr lang="en-GB" sz="1000">
                <a:solidFill>
                  <a:srgbClr val="9AA0A6"/>
                </a:solidFill>
                <a:latin typeface="Roboto Medium"/>
                <a:ea typeface="Roboto Medium"/>
                <a:cs typeface="Roboto Medium"/>
                <a:sym typeface="Roboto Medium"/>
              </a:rPr>
              <a:t>reward machines </a:t>
            </a:r>
            <a:r>
              <a:rPr lang="en-GB" sz="1000">
                <a:solidFill>
                  <a:srgbClr val="9AA0A6"/>
                </a:solidFill>
                <a:latin typeface="Roboto"/>
                <a:ea typeface="Roboto"/>
                <a:cs typeface="Roboto"/>
                <a:sym typeface="Roboto"/>
              </a:rPr>
              <a:t>(DQRM).</a:t>
            </a:r>
            <a:endParaRPr sz="1000">
              <a:solidFill>
                <a:srgbClr val="9AA0A6"/>
              </a:solidFill>
              <a:latin typeface="Roboto"/>
              <a:ea typeface="Roboto"/>
              <a:cs typeface="Roboto"/>
              <a:sym typeface="Roboto"/>
            </a:endParaRPr>
          </a:p>
          <a:p>
            <a:pPr indent="0" lvl="0" marL="0" rtl="0" algn="l">
              <a:lnSpc>
                <a:spcPct val="115000"/>
              </a:lnSpc>
              <a:spcBef>
                <a:spcPts val="1200"/>
              </a:spcBef>
              <a:spcAft>
                <a:spcPts val="0"/>
              </a:spcAft>
              <a:buNone/>
            </a:pPr>
            <a:r>
              <a:rPr lang="en-GB" sz="1300">
                <a:solidFill>
                  <a:srgbClr val="9AA0A6"/>
                </a:solidFill>
                <a:latin typeface="Roboto Medium"/>
                <a:ea typeface="Roboto Medium"/>
                <a:cs typeface="Roboto Medium"/>
                <a:sym typeface="Roboto Medium"/>
              </a:rPr>
              <a:t> And we show that…</a:t>
            </a:r>
            <a:br>
              <a:rPr lang="en-GB" sz="1200">
                <a:solidFill>
                  <a:srgbClr val="9AA0A6"/>
                </a:solidFill>
                <a:latin typeface="Roboto Medium"/>
                <a:ea typeface="Roboto Medium"/>
                <a:cs typeface="Roboto Medium"/>
                <a:sym typeface="Roboto Medium"/>
              </a:rPr>
            </a:br>
            <a:r>
              <a:rPr lang="en-GB" sz="1000">
                <a:solidFill>
                  <a:srgbClr val="9AA0A6"/>
                </a:solidFill>
                <a:latin typeface="Roboto"/>
                <a:ea typeface="Roboto"/>
                <a:cs typeface="Roboto"/>
                <a:sym typeface="Roboto"/>
              </a:rPr>
              <a:t>... DQRM greatly outperforms standard DQN in</a:t>
            </a:r>
            <a:r>
              <a:rPr lang="en-GB" sz="1000">
                <a:solidFill>
                  <a:srgbClr val="9AA0A6"/>
                </a:solidFill>
                <a:latin typeface="Roboto"/>
                <a:ea typeface="Roboto"/>
                <a:cs typeface="Roboto"/>
                <a:sym typeface="Roboto"/>
              </a:rPr>
              <a:t> vision-based robotic manipulation tasks.</a:t>
            </a:r>
            <a:endParaRPr sz="1000">
              <a:solidFill>
                <a:srgbClr val="9AA0A6"/>
              </a:solidFill>
              <a:latin typeface="Roboto"/>
              <a:ea typeface="Roboto"/>
              <a:cs typeface="Roboto"/>
              <a:sym typeface="Roboto"/>
            </a:endParaRPr>
          </a:p>
          <a:p>
            <a:pPr indent="-273050" lvl="0" marL="457200" rtl="0" algn="l">
              <a:lnSpc>
                <a:spcPct val="115000"/>
              </a:lnSpc>
              <a:spcBef>
                <a:spcPts val="1200"/>
              </a:spcBef>
              <a:spcAft>
                <a:spcPts val="0"/>
              </a:spcAft>
              <a:buClr>
                <a:srgbClr val="9AA0A6"/>
              </a:buClr>
              <a:buSzPct val="100000"/>
              <a:buFont typeface="Roboto"/>
              <a:buChar char="●"/>
            </a:pPr>
            <a:r>
              <a:rPr lang="en-GB" sz="1000">
                <a:solidFill>
                  <a:srgbClr val="9AA0A6"/>
                </a:solidFill>
                <a:latin typeface="Roboto"/>
                <a:ea typeface="Roboto"/>
                <a:cs typeface="Roboto"/>
                <a:sym typeface="Roboto"/>
              </a:rPr>
              <a:t>improved sample efficiency</a:t>
            </a:r>
            <a:endParaRPr sz="1000">
              <a:solidFill>
                <a:srgbClr val="9AA0A6"/>
              </a:solidFill>
              <a:latin typeface="Roboto"/>
              <a:ea typeface="Roboto"/>
              <a:cs typeface="Roboto"/>
              <a:sym typeface="Roboto"/>
            </a:endParaRPr>
          </a:p>
          <a:p>
            <a:pPr indent="-273050" lvl="0" marL="457200" rtl="0" algn="l">
              <a:lnSpc>
                <a:spcPct val="115000"/>
              </a:lnSpc>
              <a:spcBef>
                <a:spcPts val="0"/>
              </a:spcBef>
              <a:spcAft>
                <a:spcPts val="0"/>
              </a:spcAft>
              <a:buClr>
                <a:srgbClr val="9AA0A6"/>
              </a:buClr>
              <a:buSzPct val="100000"/>
              <a:buFont typeface="Roboto"/>
              <a:buChar char="●"/>
            </a:pPr>
            <a:r>
              <a:rPr lang="en-GB" sz="1000">
                <a:solidFill>
                  <a:srgbClr val="9AA0A6"/>
                </a:solidFill>
                <a:latin typeface="Roboto"/>
                <a:ea typeface="Roboto"/>
                <a:cs typeface="Roboto"/>
                <a:sym typeface="Roboto"/>
              </a:rPr>
              <a:t>better credit assignment</a:t>
            </a:r>
            <a:endParaRPr sz="1000">
              <a:solidFill>
                <a:srgbClr val="9AA0A6"/>
              </a:solidFill>
              <a:latin typeface="Roboto"/>
              <a:ea typeface="Roboto"/>
              <a:cs typeface="Roboto"/>
              <a:sym typeface="Roboto"/>
            </a:endParaRPr>
          </a:p>
        </p:txBody>
      </p:sp>
      <p:sp>
        <p:nvSpPr>
          <p:cNvPr id="234" name="Google Shape;234;p34"/>
          <p:cNvSpPr/>
          <p:nvPr/>
        </p:nvSpPr>
        <p:spPr>
          <a:xfrm>
            <a:off x="6091050" y="2648775"/>
            <a:ext cx="2649900" cy="1325100"/>
          </a:xfrm>
          <a:prstGeom prst="rect">
            <a:avLst/>
          </a:prstGeom>
          <a:solidFill>
            <a:srgbClr val="FFFFFF">
              <a:alpha val="67310"/>
            </a:srgbClr>
          </a:solidFill>
          <a:ln cap="flat" cmpd="sng" w="9525">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4642450" y="662150"/>
            <a:ext cx="2649900" cy="2110500"/>
          </a:xfrm>
          <a:prstGeom prst="cloudCallout">
            <a:avLst>
              <a:gd fmla="val 53967" name="adj1"/>
              <a:gd fmla="val 523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34"/>
          <p:cNvGrpSpPr/>
          <p:nvPr/>
        </p:nvGrpSpPr>
        <p:grpSpPr>
          <a:xfrm>
            <a:off x="5326812" y="831601"/>
            <a:ext cx="1433596" cy="1771594"/>
            <a:chOff x="476545" y="2502625"/>
            <a:chExt cx="1892036" cy="2281805"/>
          </a:xfrm>
        </p:grpSpPr>
        <p:grpSp>
          <p:nvGrpSpPr>
            <p:cNvPr id="237" name="Google Shape;237;p34"/>
            <p:cNvGrpSpPr/>
            <p:nvPr/>
          </p:nvGrpSpPr>
          <p:grpSpPr>
            <a:xfrm>
              <a:off x="1603861" y="3344474"/>
              <a:ext cx="764720" cy="550994"/>
              <a:chOff x="5716775" y="578356"/>
              <a:chExt cx="764720" cy="550994"/>
            </a:xfrm>
          </p:grpSpPr>
          <p:sp>
            <p:nvSpPr>
              <p:cNvPr id="238" name="Google Shape;238;p34"/>
              <p:cNvSpPr/>
              <p:nvPr/>
            </p:nvSpPr>
            <p:spPr>
              <a:xfrm>
                <a:off x="5716775" y="80655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34"/>
              <p:cNvGrpSpPr/>
              <p:nvPr/>
            </p:nvGrpSpPr>
            <p:grpSpPr>
              <a:xfrm>
                <a:off x="5740625" y="825068"/>
                <a:ext cx="80100" cy="125688"/>
                <a:chOff x="639900" y="511925"/>
                <a:chExt cx="160200" cy="254275"/>
              </a:xfrm>
            </p:grpSpPr>
            <p:cxnSp>
              <p:nvCxnSpPr>
                <p:cNvPr id="240" name="Google Shape;240;p34"/>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241" name="Google Shape;241;p34"/>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242" name="Google Shape;242;p34"/>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243" name="Google Shape;243;p34"/>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244" name="Google Shape;244;p34"/>
              <p:cNvCxnSpPr/>
              <p:nvPr/>
            </p:nvCxnSpPr>
            <p:spPr>
              <a:xfrm>
                <a:off x="5744525" y="1088987"/>
                <a:ext cx="466800" cy="0"/>
              </a:xfrm>
              <a:prstGeom prst="straightConnector1">
                <a:avLst/>
              </a:prstGeom>
              <a:noFill/>
              <a:ln cap="flat" cmpd="sng" w="9525">
                <a:solidFill>
                  <a:srgbClr val="000000"/>
                </a:solidFill>
                <a:prstDash val="solid"/>
                <a:round/>
                <a:headEnd len="med" w="med" type="none"/>
                <a:tailEnd len="med" w="med" type="none"/>
              </a:ln>
            </p:spPr>
          </p:cxnSp>
          <p:sp>
            <p:nvSpPr>
              <p:cNvPr id="245" name="Google Shape;245;p34"/>
              <p:cNvSpPr/>
              <p:nvPr/>
            </p:nvSpPr>
            <p:spPr>
              <a:xfrm>
                <a:off x="5753300" y="909574"/>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34"/>
              <p:cNvGrpSpPr/>
              <p:nvPr/>
            </p:nvGrpSpPr>
            <p:grpSpPr>
              <a:xfrm rot="822347">
                <a:off x="6010190" y="622567"/>
                <a:ext cx="426258" cy="421873"/>
                <a:chOff x="4855129" y="174293"/>
                <a:chExt cx="1236180" cy="1236180"/>
              </a:xfrm>
            </p:grpSpPr>
            <p:grpSp>
              <p:nvGrpSpPr>
                <p:cNvPr id="247" name="Google Shape;247;p34"/>
                <p:cNvGrpSpPr/>
                <p:nvPr/>
              </p:nvGrpSpPr>
              <p:grpSpPr>
                <a:xfrm rot="-1465812">
                  <a:off x="5006402" y="325565"/>
                  <a:ext cx="933635" cy="933635"/>
                  <a:chOff x="5569100" y="390575"/>
                  <a:chExt cx="933600" cy="933600"/>
                </a:xfrm>
              </p:grpSpPr>
              <p:sp>
                <p:nvSpPr>
                  <p:cNvPr id="248" name="Google Shape;248;p34"/>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34"/>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4"/>
              <p:cNvSpPr/>
              <p:nvPr/>
            </p:nvSpPr>
            <p:spPr>
              <a:xfrm>
                <a:off x="5953613" y="106586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5753300" y="1032099"/>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5882525" y="1032099"/>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4"/>
            <p:cNvGrpSpPr/>
            <p:nvPr/>
          </p:nvGrpSpPr>
          <p:grpSpPr>
            <a:xfrm>
              <a:off x="1044607" y="4233437"/>
              <a:ext cx="764720" cy="550994"/>
              <a:chOff x="4508150" y="571046"/>
              <a:chExt cx="764720" cy="550994"/>
            </a:xfrm>
          </p:grpSpPr>
          <p:sp>
            <p:nvSpPr>
              <p:cNvPr id="255" name="Google Shape;255;p34"/>
              <p:cNvSpPr/>
              <p:nvPr/>
            </p:nvSpPr>
            <p:spPr>
              <a:xfrm>
                <a:off x="4508150" y="79924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34"/>
              <p:cNvGrpSpPr/>
              <p:nvPr/>
            </p:nvGrpSpPr>
            <p:grpSpPr>
              <a:xfrm>
                <a:off x="4532000" y="817758"/>
                <a:ext cx="80100" cy="125688"/>
                <a:chOff x="639900" y="511925"/>
                <a:chExt cx="160200" cy="254275"/>
              </a:xfrm>
            </p:grpSpPr>
            <p:cxnSp>
              <p:nvCxnSpPr>
                <p:cNvPr id="257" name="Google Shape;257;p34"/>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258" name="Google Shape;258;p34"/>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259" name="Google Shape;259;p34"/>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260" name="Google Shape;260;p34"/>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261" name="Google Shape;261;p34"/>
              <p:cNvCxnSpPr/>
              <p:nvPr/>
            </p:nvCxnSpPr>
            <p:spPr>
              <a:xfrm>
                <a:off x="4535900" y="1081677"/>
                <a:ext cx="466800" cy="0"/>
              </a:xfrm>
              <a:prstGeom prst="straightConnector1">
                <a:avLst/>
              </a:prstGeom>
              <a:noFill/>
              <a:ln cap="flat" cmpd="sng" w="9525">
                <a:solidFill>
                  <a:srgbClr val="000000"/>
                </a:solidFill>
                <a:prstDash val="solid"/>
                <a:round/>
                <a:headEnd len="med" w="med" type="none"/>
                <a:tailEnd len="med" w="med" type="none"/>
              </a:ln>
            </p:spPr>
          </p:cxnSp>
          <p:sp>
            <p:nvSpPr>
              <p:cNvPr id="262" name="Google Shape;262;p34"/>
              <p:cNvSpPr/>
              <p:nvPr/>
            </p:nvSpPr>
            <p:spPr>
              <a:xfrm>
                <a:off x="4838663" y="101607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4912913" y="101607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4764413" y="1016077"/>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4"/>
              <p:cNvGrpSpPr/>
              <p:nvPr/>
            </p:nvGrpSpPr>
            <p:grpSpPr>
              <a:xfrm rot="822347">
                <a:off x="4801565" y="615257"/>
                <a:ext cx="426258" cy="421873"/>
                <a:chOff x="4855129" y="174293"/>
                <a:chExt cx="1236180" cy="1236180"/>
              </a:xfrm>
            </p:grpSpPr>
            <p:grpSp>
              <p:nvGrpSpPr>
                <p:cNvPr id="266" name="Google Shape;266;p34"/>
                <p:cNvGrpSpPr/>
                <p:nvPr/>
              </p:nvGrpSpPr>
              <p:grpSpPr>
                <a:xfrm rot="-1465812">
                  <a:off x="5006402" y="325565"/>
                  <a:ext cx="933635" cy="933635"/>
                  <a:chOff x="5569100" y="390575"/>
                  <a:chExt cx="933600" cy="933600"/>
                </a:xfrm>
              </p:grpSpPr>
              <p:sp>
                <p:nvSpPr>
                  <p:cNvPr id="267" name="Google Shape;267;p34"/>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4"/>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4"/>
              <p:cNvSpPr/>
              <p:nvPr/>
            </p:nvSpPr>
            <p:spPr>
              <a:xfrm>
                <a:off x="4744988" y="105855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34"/>
            <p:cNvGrpSpPr/>
            <p:nvPr/>
          </p:nvGrpSpPr>
          <p:grpSpPr>
            <a:xfrm>
              <a:off x="1044615" y="2502625"/>
              <a:ext cx="764720" cy="557689"/>
              <a:chOff x="4571850" y="288019"/>
              <a:chExt cx="764720" cy="557689"/>
            </a:xfrm>
          </p:grpSpPr>
          <p:grpSp>
            <p:nvGrpSpPr>
              <p:cNvPr id="272" name="Google Shape;272;p34"/>
              <p:cNvGrpSpPr/>
              <p:nvPr/>
            </p:nvGrpSpPr>
            <p:grpSpPr>
              <a:xfrm>
                <a:off x="4571850" y="288019"/>
                <a:ext cx="764720" cy="557689"/>
                <a:chOff x="4571850" y="288019"/>
                <a:chExt cx="764720" cy="557689"/>
              </a:xfrm>
            </p:grpSpPr>
            <p:sp>
              <p:nvSpPr>
                <p:cNvPr id="273" name="Google Shape;273;p34"/>
                <p:cNvSpPr/>
                <p:nvPr/>
              </p:nvSpPr>
              <p:spPr>
                <a:xfrm>
                  <a:off x="4571850" y="519008"/>
                  <a:ext cx="522300" cy="326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4"/>
                <p:cNvGrpSpPr/>
                <p:nvPr/>
              </p:nvGrpSpPr>
              <p:grpSpPr>
                <a:xfrm rot="832026">
                  <a:off x="4865118" y="332923"/>
                  <a:ext cx="426552" cy="426792"/>
                  <a:chOff x="4855129" y="174293"/>
                  <a:chExt cx="1236180" cy="1236180"/>
                </a:xfrm>
              </p:grpSpPr>
              <p:grpSp>
                <p:nvGrpSpPr>
                  <p:cNvPr id="275" name="Google Shape;275;p34"/>
                  <p:cNvGrpSpPr/>
                  <p:nvPr/>
                </p:nvGrpSpPr>
                <p:grpSpPr>
                  <a:xfrm rot="-1465812">
                    <a:off x="5006402" y="325565"/>
                    <a:ext cx="933635" cy="933635"/>
                    <a:chOff x="5569100" y="390575"/>
                    <a:chExt cx="933600" cy="933600"/>
                  </a:xfrm>
                </p:grpSpPr>
                <p:sp>
                  <p:nvSpPr>
                    <p:cNvPr id="276" name="Google Shape;276;p34"/>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34"/>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4"/>
                <p:cNvSpPr/>
                <p:nvPr/>
              </p:nvSpPr>
              <p:spPr>
                <a:xfrm>
                  <a:off x="4672988" y="747321"/>
                  <a:ext cx="54600" cy="54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4737600" y="747321"/>
                  <a:ext cx="54600" cy="54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 name="Google Shape;281;p34"/>
              <p:cNvCxnSpPr/>
              <p:nvPr/>
            </p:nvCxnSpPr>
            <p:spPr>
              <a:xfrm>
                <a:off x="4599600" y="804906"/>
                <a:ext cx="466800" cy="0"/>
              </a:xfrm>
              <a:prstGeom prst="straightConnector1">
                <a:avLst/>
              </a:prstGeom>
              <a:noFill/>
              <a:ln cap="flat" cmpd="sng" w="9525">
                <a:solidFill>
                  <a:srgbClr val="000000"/>
                </a:solidFill>
                <a:prstDash val="solid"/>
                <a:round/>
                <a:headEnd len="med" w="med" type="none"/>
                <a:tailEnd len="med" w="med" type="none"/>
              </a:ln>
            </p:spPr>
          </p:cxnSp>
          <p:grpSp>
            <p:nvGrpSpPr>
              <p:cNvPr id="282" name="Google Shape;282;p34"/>
              <p:cNvGrpSpPr/>
              <p:nvPr/>
            </p:nvGrpSpPr>
            <p:grpSpPr>
              <a:xfrm>
                <a:off x="4595700" y="537775"/>
                <a:ext cx="80100" cy="127239"/>
                <a:chOff x="639900" y="511925"/>
                <a:chExt cx="160200" cy="254275"/>
              </a:xfrm>
            </p:grpSpPr>
            <p:cxnSp>
              <p:nvCxnSpPr>
                <p:cNvPr id="283" name="Google Shape;283;p34"/>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284" name="Google Shape;284;p34"/>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285" name="Google Shape;285;p34"/>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286" name="Google Shape;286;p34"/>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287" name="Google Shape;287;p34"/>
              <p:cNvSpPr/>
              <p:nvPr/>
            </p:nvSpPr>
            <p:spPr>
              <a:xfrm>
                <a:off x="4808688" y="781496"/>
                <a:ext cx="242100" cy="23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4608375" y="747321"/>
                <a:ext cx="54600" cy="54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4"/>
            <p:cNvSpPr txBox="1"/>
            <p:nvPr/>
          </p:nvSpPr>
          <p:spPr>
            <a:xfrm>
              <a:off x="996275" y="3240969"/>
              <a:ext cx="6771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a:t>
              </a:r>
              <a:endParaRPr sz="2400"/>
            </a:p>
          </p:txBody>
        </p:sp>
        <p:cxnSp>
          <p:nvCxnSpPr>
            <p:cNvPr id="290" name="Google Shape;290;p34"/>
            <p:cNvCxnSpPr/>
            <p:nvPr/>
          </p:nvCxnSpPr>
          <p:spPr>
            <a:xfrm flipH="1" rot="10800000">
              <a:off x="1334385" y="3959299"/>
              <a:ext cx="900" cy="464112"/>
            </a:xfrm>
            <a:prstGeom prst="straightConnector1">
              <a:avLst/>
            </a:prstGeom>
            <a:noFill/>
            <a:ln cap="flat" cmpd="sng" w="19050">
              <a:solidFill>
                <a:srgbClr val="A61C00"/>
              </a:solidFill>
              <a:prstDash val="solid"/>
              <a:round/>
              <a:headEnd len="med" w="med" type="triangle"/>
              <a:tailEnd len="med" w="med" type="triangle"/>
            </a:ln>
          </p:spPr>
        </p:cxnSp>
        <p:cxnSp>
          <p:nvCxnSpPr>
            <p:cNvPr id="291" name="Google Shape;291;p34"/>
            <p:cNvCxnSpPr/>
            <p:nvPr/>
          </p:nvCxnSpPr>
          <p:spPr>
            <a:xfrm flipH="1" rot="2700000">
              <a:off x="974696" y="3004540"/>
              <a:ext cx="849" cy="464145"/>
            </a:xfrm>
            <a:prstGeom prst="straightConnector1">
              <a:avLst/>
            </a:prstGeom>
            <a:noFill/>
            <a:ln cap="flat" cmpd="sng" w="19050">
              <a:solidFill>
                <a:srgbClr val="A61C00"/>
              </a:solidFill>
              <a:prstDash val="solid"/>
              <a:round/>
              <a:headEnd len="med" w="med" type="triangle"/>
              <a:tailEnd len="med" w="med" type="triangle"/>
            </a:ln>
          </p:spPr>
        </p:cxnSp>
        <p:cxnSp>
          <p:nvCxnSpPr>
            <p:cNvPr id="292" name="Google Shape;292;p34"/>
            <p:cNvCxnSpPr/>
            <p:nvPr/>
          </p:nvCxnSpPr>
          <p:spPr>
            <a:xfrm flipH="1" rot="8100000">
              <a:off x="1644496" y="3050615"/>
              <a:ext cx="849" cy="464145"/>
            </a:xfrm>
            <a:prstGeom prst="straightConnector1">
              <a:avLst/>
            </a:prstGeom>
            <a:noFill/>
            <a:ln cap="flat" cmpd="sng" w="19050">
              <a:solidFill>
                <a:srgbClr val="A61C00"/>
              </a:solidFill>
              <a:prstDash val="solid"/>
              <a:round/>
              <a:headEnd len="med" w="med" type="triangle"/>
              <a:tailEnd len="med" w="med" type="triangle"/>
            </a:ln>
          </p:spPr>
        </p:cxnSp>
        <p:grpSp>
          <p:nvGrpSpPr>
            <p:cNvPr id="293" name="Google Shape;293;p34"/>
            <p:cNvGrpSpPr/>
            <p:nvPr/>
          </p:nvGrpSpPr>
          <p:grpSpPr>
            <a:xfrm>
              <a:off x="476545" y="3356316"/>
              <a:ext cx="752193" cy="527317"/>
              <a:chOff x="174350" y="5394224"/>
              <a:chExt cx="1528848" cy="1114363"/>
            </a:xfrm>
          </p:grpSpPr>
          <p:sp>
            <p:nvSpPr>
              <p:cNvPr id="294" name="Google Shape;294;p34"/>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34"/>
              <p:cNvGrpSpPr/>
              <p:nvPr/>
            </p:nvGrpSpPr>
            <p:grpSpPr>
              <a:xfrm>
                <a:off x="222050" y="5893250"/>
                <a:ext cx="160200" cy="254275"/>
                <a:chOff x="639900" y="511925"/>
                <a:chExt cx="160200" cy="254275"/>
              </a:xfrm>
            </p:grpSpPr>
            <p:cxnSp>
              <p:nvCxnSpPr>
                <p:cNvPr id="296" name="Google Shape;296;p34"/>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297" name="Google Shape;297;p34"/>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298" name="Google Shape;298;p34"/>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299" name="Google Shape;299;p34"/>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300" name="Google Shape;300;p34"/>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grpSp>
            <p:nvGrpSpPr>
              <p:cNvPr id="301" name="Google Shape;301;p34"/>
              <p:cNvGrpSpPr/>
              <p:nvPr/>
            </p:nvGrpSpPr>
            <p:grpSpPr>
              <a:xfrm rot="831662">
                <a:off x="760492" y="5483975"/>
                <a:ext cx="852955" cy="852955"/>
                <a:chOff x="4855129" y="174293"/>
                <a:chExt cx="1236180" cy="1236180"/>
              </a:xfrm>
            </p:grpSpPr>
            <p:grpSp>
              <p:nvGrpSpPr>
                <p:cNvPr id="302" name="Google Shape;302;p34"/>
                <p:cNvGrpSpPr/>
                <p:nvPr/>
              </p:nvGrpSpPr>
              <p:grpSpPr>
                <a:xfrm rot="-1465812">
                  <a:off x="5006402" y="325565"/>
                  <a:ext cx="933635" cy="933635"/>
                  <a:chOff x="5569100" y="390575"/>
                  <a:chExt cx="933600" cy="933600"/>
                </a:xfrm>
              </p:grpSpPr>
              <p:sp>
                <p:nvSpPr>
                  <p:cNvPr id="303" name="Google Shape;303;p34"/>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4"/>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34"/>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5"/>
          <p:cNvPicPr preferRelativeResize="0"/>
          <p:nvPr/>
        </p:nvPicPr>
        <p:blipFill>
          <a:blip r:embed="rId3">
            <a:alphaModFix/>
          </a:blip>
          <a:stretch>
            <a:fillRect/>
          </a:stretch>
        </p:blipFill>
        <p:spPr>
          <a:xfrm>
            <a:off x="6429667" y="1836155"/>
            <a:ext cx="1133538" cy="574652"/>
          </a:xfrm>
          <a:prstGeom prst="rect">
            <a:avLst/>
          </a:prstGeom>
          <a:noFill/>
          <a:ln cap="flat" cmpd="sng" w="9525">
            <a:solidFill>
              <a:schemeClr val="dk2"/>
            </a:solidFill>
            <a:prstDash val="solid"/>
            <a:round/>
            <a:headEnd len="sm" w="sm" type="none"/>
            <a:tailEnd len="sm" w="sm" type="none"/>
          </a:ln>
        </p:spPr>
      </p:pic>
      <p:sp>
        <p:nvSpPr>
          <p:cNvPr id="315" name="Google Shape;315;p35"/>
          <p:cNvSpPr/>
          <p:nvPr/>
        </p:nvSpPr>
        <p:spPr>
          <a:xfrm>
            <a:off x="7415610" y="2623133"/>
            <a:ext cx="984000" cy="110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5690781" y="2623133"/>
            <a:ext cx="984000" cy="110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txBox="1"/>
          <p:nvPr/>
        </p:nvSpPr>
        <p:spPr>
          <a:xfrm>
            <a:off x="7434630" y="3435771"/>
            <a:ext cx="540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Place Action</a:t>
            </a:r>
            <a:endParaRPr sz="700">
              <a:latin typeface="Open Sans"/>
              <a:ea typeface="Open Sans"/>
              <a:cs typeface="Open Sans"/>
              <a:sym typeface="Open Sans"/>
            </a:endParaRPr>
          </a:p>
        </p:txBody>
      </p:sp>
      <p:cxnSp>
        <p:nvCxnSpPr>
          <p:cNvPr id="318" name="Google Shape;318;p35"/>
          <p:cNvCxnSpPr>
            <a:stCxn id="316" idx="3"/>
            <a:endCxn id="315" idx="1"/>
          </p:cNvCxnSpPr>
          <p:nvPr/>
        </p:nvCxnSpPr>
        <p:spPr>
          <a:xfrm>
            <a:off x="6674781" y="3175433"/>
            <a:ext cx="740700" cy="0"/>
          </a:xfrm>
          <a:prstGeom prst="straightConnector1">
            <a:avLst/>
          </a:prstGeom>
          <a:noFill/>
          <a:ln cap="flat" cmpd="sng" w="19050">
            <a:solidFill>
              <a:srgbClr val="000000"/>
            </a:solidFill>
            <a:prstDash val="solid"/>
            <a:round/>
            <a:headEnd len="med" w="med" type="none"/>
            <a:tailEnd len="med" w="med" type="triangle"/>
          </a:ln>
        </p:spPr>
      </p:cxnSp>
      <p:sp>
        <p:nvSpPr>
          <p:cNvPr id="319" name="Google Shape;319;p35"/>
          <p:cNvSpPr/>
          <p:nvPr/>
        </p:nvSpPr>
        <p:spPr>
          <a:xfrm>
            <a:off x="6751257" y="3006439"/>
            <a:ext cx="489000" cy="338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Open Sans"/>
                <a:ea typeface="Open Sans"/>
                <a:cs typeface="Open Sans"/>
                <a:sym typeface="Open Sans"/>
              </a:rPr>
              <a:t>DQN</a:t>
            </a:r>
            <a:endParaRPr sz="1000">
              <a:solidFill>
                <a:srgbClr val="FFFFFF"/>
              </a:solidFill>
              <a:latin typeface="Open Sans"/>
              <a:ea typeface="Open Sans"/>
              <a:cs typeface="Open Sans"/>
              <a:sym typeface="Open Sans"/>
            </a:endParaRPr>
          </a:p>
        </p:txBody>
      </p:sp>
      <p:sp>
        <p:nvSpPr>
          <p:cNvPr id="320" name="Google Shape;320;p35"/>
          <p:cNvSpPr txBox="1"/>
          <p:nvPr/>
        </p:nvSpPr>
        <p:spPr>
          <a:xfrm>
            <a:off x="7910877" y="2322400"/>
            <a:ext cx="5262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action</a:t>
            </a:r>
            <a:endParaRPr sz="800">
              <a:latin typeface="Open Sans"/>
              <a:ea typeface="Open Sans"/>
              <a:cs typeface="Open Sans"/>
              <a:sym typeface="Open Sans"/>
            </a:endParaRPr>
          </a:p>
        </p:txBody>
      </p:sp>
      <p:sp>
        <p:nvSpPr>
          <p:cNvPr id="321" name="Google Shape;321;p35"/>
          <p:cNvSpPr txBox="1"/>
          <p:nvPr/>
        </p:nvSpPr>
        <p:spPr>
          <a:xfrm>
            <a:off x="7909095" y="3435769"/>
            <a:ext cx="489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Pick Action</a:t>
            </a:r>
            <a:endParaRPr sz="700">
              <a:latin typeface="Open Sans"/>
              <a:ea typeface="Open Sans"/>
              <a:cs typeface="Open Sans"/>
              <a:sym typeface="Open Sans"/>
            </a:endParaRPr>
          </a:p>
        </p:txBody>
      </p:sp>
      <p:sp>
        <p:nvSpPr>
          <p:cNvPr id="322" name="Google Shape;322;p35"/>
          <p:cNvSpPr txBox="1"/>
          <p:nvPr/>
        </p:nvSpPr>
        <p:spPr>
          <a:xfrm>
            <a:off x="7475823" y="2623130"/>
            <a:ext cx="864000" cy="131700"/>
          </a:xfrm>
          <a:prstGeom prst="rect">
            <a:avLst/>
          </a:prstGeom>
          <a:noFill/>
          <a:ln>
            <a:noFill/>
          </a:ln>
        </p:spPr>
        <p:txBody>
          <a:bodyPr anchorCtr="0" anchor="t" bIns="91425" lIns="0" spcFirstLastPara="1" rIns="0" wrap="square" tIns="54000">
            <a:noAutofit/>
          </a:bodyPr>
          <a:lstStyle/>
          <a:p>
            <a:pPr indent="0" lvl="0" marL="0" rtl="0" algn="ctr">
              <a:spcBef>
                <a:spcPts val="0"/>
              </a:spcBef>
              <a:spcAft>
                <a:spcPts val="0"/>
              </a:spcAft>
              <a:buNone/>
            </a:pPr>
            <a:r>
              <a:rPr lang="en-GB" sz="800">
                <a:latin typeface="Open Sans"/>
                <a:ea typeface="Open Sans"/>
                <a:cs typeface="Open Sans"/>
                <a:sym typeface="Open Sans"/>
              </a:rPr>
              <a:t>Q value heatmaps</a:t>
            </a:r>
            <a:endParaRPr sz="800">
              <a:latin typeface="Open Sans"/>
              <a:ea typeface="Open Sans"/>
              <a:cs typeface="Open Sans"/>
              <a:sym typeface="Open Sans"/>
            </a:endParaRPr>
          </a:p>
        </p:txBody>
      </p:sp>
      <p:sp>
        <p:nvSpPr>
          <p:cNvPr id="323" name="Google Shape;323;p35"/>
          <p:cNvSpPr/>
          <p:nvPr/>
        </p:nvSpPr>
        <p:spPr>
          <a:xfrm>
            <a:off x="5862653" y="3229973"/>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pic>
        <p:nvPicPr>
          <p:cNvPr id="324" name="Google Shape;324;p35"/>
          <p:cNvPicPr preferRelativeResize="0"/>
          <p:nvPr/>
        </p:nvPicPr>
        <p:blipFill>
          <a:blip r:embed="rId4">
            <a:alphaModFix/>
          </a:blip>
          <a:stretch>
            <a:fillRect/>
          </a:stretch>
        </p:blipFill>
        <p:spPr>
          <a:xfrm>
            <a:off x="6277919" y="2794742"/>
            <a:ext cx="297343" cy="609929"/>
          </a:xfrm>
          <a:prstGeom prst="rect">
            <a:avLst/>
          </a:prstGeom>
          <a:noFill/>
          <a:ln>
            <a:noFill/>
          </a:ln>
        </p:spPr>
      </p:pic>
      <p:sp>
        <p:nvSpPr>
          <p:cNvPr id="325" name="Google Shape;325;p35"/>
          <p:cNvSpPr txBox="1"/>
          <p:nvPr/>
        </p:nvSpPr>
        <p:spPr>
          <a:xfrm>
            <a:off x="6135340" y="3326962"/>
            <a:ext cx="555000" cy="540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Top-down RGB </a:t>
            </a:r>
            <a:endParaRPr sz="700">
              <a:latin typeface="Open Sans"/>
              <a:ea typeface="Open Sans"/>
              <a:cs typeface="Open Sans"/>
              <a:sym typeface="Open Sans"/>
            </a:endParaRPr>
          </a:p>
          <a:p>
            <a:pPr indent="0" lvl="0" marL="0" rtl="0" algn="ctr">
              <a:spcBef>
                <a:spcPts val="0"/>
              </a:spcBef>
              <a:spcAft>
                <a:spcPts val="0"/>
              </a:spcAft>
              <a:buNone/>
            </a:pPr>
            <a:r>
              <a:rPr lang="en-GB" sz="700">
                <a:latin typeface="Open Sans"/>
                <a:ea typeface="Open Sans"/>
                <a:cs typeface="Open Sans"/>
                <a:sym typeface="Open Sans"/>
              </a:rPr>
              <a:t>Observation</a:t>
            </a:r>
            <a:endParaRPr sz="700">
              <a:latin typeface="Open Sans"/>
              <a:ea typeface="Open Sans"/>
              <a:cs typeface="Open Sans"/>
              <a:sym typeface="Open Sans"/>
            </a:endParaRPr>
          </a:p>
        </p:txBody>
      </p:sp>
      <p:cxnSp>
        <p:nvCxnSpPr>
          <p:cNvPr id="326" name="Google Shape;326;p35"/>
          <p:cNvCxnSpPr>
            <a:stCxn id="322" idx="0"/>
            <a:endCxn id="314" idx="3"/>
          </p:cNvCxnSpPr>
          <p:nvPr/>
        </p:nvCxnSpPr>
        <p:spPr>
          <a:xfrm flipH="1" rot="5400000">
            <a:off x="7485723" y="2201030"/>
            <a:ext cx="499500" cy="344700"/>
          </a:xfrm>
          <a:prstGeom prst="bentConnector2">
            <a:avLst/>
          </a:prstGeom>
          <a:noFill/>
          <a:ln cap="flat" cmpd="sng" w="28575">
            <a:solidFill>
              <a:srgbClr val="000000"/>
            </a:solidFill>
            <a:prstDash val="solid"/>
            <a:round/>
            <a:headEnd len="med" w="med" type="none"/>
            <a:tailEnd len="med" w="med" type="triangle"/>
          </a:ln>
        </p:spPr>
      </p:cxnSp>
      <p:pic>
        <p:nvPicPr>
          <p:cNvPr id="327" name="Google Shape;327;p35"/>
          <p:cNvPicPr preferRelativeResize="0"/>
          <p:nvPr/>
        </p:nvPicPr>
        <p:blipFill>
          <a:blip r:embed="rId5">
            <a:alphaModFix/>
          </a:blip>
          <a:stretch>
            <a:fillRect/>
          </a:stretch>
        </p:blipFill>
        <p:spPr>
          <a:xfrm>
            <a:off x="7957352" y="2809896"/>
            <a:ext cx="346276" cy="698203"/>
          </a:xfrm>
          <a:prstGeom prst="rect">
            <a:avLst/>
          </a:prstGeom>
          <a:noFill/>
          <a:ln>
            <a:noFill/>
          </a:ln>
        </p:spPr>
      </p:pic>
      <p:pic>
        <p:nvPicPr>
          <p:cNvPr id="328" name="Google Shape;328;p35"/>
          <p:cNvPicPr preferRelativeResize="0"/>
          <p:nvPr/>
        </p:nvPicPr>
        <p:blipFill>
          <a:blip r:embed="rId6">
            <a:alphaModFix/>
          </a:blip>
          <a:stretch>
            <a:fillRect/>
          </a:stretch>
        </p:blipFill>
        <p:spPr>
          <a:xfrm>
            <a:off x="7515082" y="2808269"/>
            <a:ext cx="346265" cy="701447"/>
          </a:xfrm>
          <a:prstGeom prst="rect">
            <a:avLst/>
          </a:prstGeom>
          <a:noFill/>
          <a:ln>
            <a:noFill/>
          </a:ln>
        </p:spPr>
      </p:pic>
      <p:cxnSp>
        <p:nvCxnSpPr>
          <p:cNvPr id="329" name="Google Shape;329;p35"/>
          <p:cNvCxnSpPr/>
          <p:nvPr/>
        </p:nvCxnSpPr>
        <p:spPr>
          <a:xfrm flipH="1" rot="-5400000">
            <a:off x="5841081" y="2208262"/>
            <a:ext cx="667500" cy="504000"/>
          </a:xfrm>
          <a:prstGeom prst="bentConnector3">
            <a:avLst>
              <a:gd fmla="val 50000" name="adj1"/>
            </a:avLst>
          </a:prstGeom>
          <a:noFill/>
          <a:ln cap="flat" cmpd="sng" w="28575">
            <a:solidFill>
              <a:srgbClr val="000000"/>
            </a:solidFill>
            <a:prstDash val="solid"/>
            <a:round/>
            <a:headEnd len="med" w="med" type="none"/>
            <a:tailEnd len="med" w="med" type="triangle"/>
          </a:ln>
        </p:spPr>
      </p:cxnSp>
      <p:grpSp>
        <p:nvGrpSpPr>
          <p:cNvPr id="330" name="Google Shape;330;p35"/>
          <p:cNvGrpSpPr/>
          <p:nvPr/>
        </p:nvGrpSpPr>
        <p:grpSpPr>
          <a:xfrm>
            <a:off x="5789176" y="2719767"/>
            <a:ext cx="246526" cy="148512"/>
            <a:chOff x="174350" y="5855788"/>
            <a:chExt cx="1044600" cy="652800"/>
          </a:xfrm>
        </p:grpSpPr>
        <p:sp>
          <p:nvSpPr>
            <p:cNvPr id="331" name="Google Shape;331;p35"/>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35"/>
            <p:cNvGrpSpPr/>
            <p:nvPr/>
          </p:nvGrpSpPr>
          <p:grpSpPr>
            <a:xfrm>
              <a:off x="222050" y="5893250"/>
              <a:ext cx="160200" cy="254275"/>
              <a:chOff x="639900" y="511925"/>
              <a:chExt cx="160200" cy="254275"/>
            </a:xfrm>
          </p:grpSpPr>
          <p:cxnSp>
            <p:nvCxnSpPr>
              <p:cNvPr id="333" name="Google Shape;333;p35"/>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334" name="Google Shape;334;p35"/>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335" name="Google Shape;335;p35"/>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336" name="Google Shape;336;p35"/>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337" name="Google Shape;337;p35"/>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338" name="Google Shape;338;p35"/>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5"/>
          <p:cNvSpPr/>
          <p:nvPr/>
        </p:nvSpPr>
        <p:spPr>
          <a:xfrm>
            <a:off x="2734350" y="2431525"/>
            <a:ext cx="2460300" cy="17571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4636630" y="3199509"/>
            <a:ext cx="360000" cy="22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5"/>
          <p:cNvGrpSpPr/>
          <p:nvPr/>
        </p:nvGrpSpPr>
        <p:grpSpPr>
          <a:xfrm>
            <a:off x="4653111" y="3212509"/>
            <a:ext cx="55109" cy="87293"/>
            <a:chOff x="639900" y="511925"/>
            <a:chExt cx="160200" cy="254275"/>
          </a:xfrm>
        </p:grpSpPr>
        <p:cxnSp>
          <p:nvCxnSpPr>
            <p:cNvPr id="345" name="Google Shape;345;p35"/>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346" name="Google Shape;346;p35"/>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347" name="Google Shape;347;p35"/>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348" name="Google Shape;348;p35"/>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349" name="Google Shape;349;p35"/>
          <p:cNvCxnSpPr/>
          <p:nvPr/>
        </p:nvCxnSpPr>
        <p:spPr>
          <a:xfrm>
            <a:off x="4655715" y="3395497"/>
            <a:ext cx="321000" cy="0"/>
          </a:xfrm>
          <a:prstGeom prst="straightConnector1">
            <a:avLst/>
          </a:prstGeom>
          <a:noFill/>
          <a:ln cap="flat" cmpd="sng" w="9525">
            <a:solidFill>
              <a:srgbClr val="000000"/>
            </a:solidFill>
            <a:prstDash val="solid"/>
            <a:round/>
            <a:headEnd len="med" w="med" type="none"/>
            <a:tailEnd len="med" w="med" type="none"/>
          </a:ln>
        </p:spPr>
      </p:cxnSp>
      <p:sp>
        <p:nvSpPr>
          <p:cNvPr id="350" name="Google Shape;350;p35"/>
          <p:cNvSpPr/>
          <p:nvPr/>
        </p:nvSpPr>
        <p:spPr>
          <a:xfrm>
            <a:off x="4661750" y="3270999"/>
            <a:ext cx="36000" cy="39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5"/>
          <p:cNvGrpSpPr/>
          <p:nvPr/>
        </p:nvGrpSpPr>
        <p:grpSpPr>
          <a:xfrm rot="6416557">
            <a:off x="4824164" y="3251285"/>
            <a:ext cx="292699" cy="293254"/>
            <a:chOff x="6222350" y="1425025"/>
            <a:chExt cx="1236180" cy="1236180"/>
          </a:xfrm>
        </p:grpSpPr>
        <p:grpSp>
          <p:nvGrpSpPr>
            <p:cNvPr id="352" name="Google Shape;352;p35"/>
            <p:cNvGrpSpPr/>
            <p:nvPr/>
          </p:nvGrpSpPr>
          <p:grpSpPr>
            <a:xfrm rot="-1465812">
              <a:off x="6373623" y="1576297"/>
              <a:ext cx="933635" cy="933635"/>
              <a:chOff x="6296597" y="2094721"/>
              <a:chExt cx="933600" cy="933600"/>
            </a:xfrm>
          </p:grpSpPr>
          <p:sp>
            <p:nvSpPr>
              <p:cNvPr id="353" name="Google Shape;353;p35"/>
              <p:cNvSpPr/>
              <p:nvPr/>
            </p:nvSpPr>
            <p:spPr>
              <a:xfrm>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rot="5400000">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5"/>
            <p:cNvSpPr/>
            <p:nvPr/>
          </p:nvSpPr>
          <p:spPr>
            <a:xfrm rot="-5029226">
              <a:off x="6373722" y="1576413"/>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5"/>
          <p:cNvSpPr/>
          <p:nvPr/>
        </p:nvSpPr>
        <p:spPr>
          <a:xfrm>
            <a:off x="4799517" y="3379449"/>
            <a:ext cx="168000" cy="150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4661750" y="3356022"/>
            <a:ext cx="36000" cy="39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4750626" y="3356022"/>
            <a:ext cx="36000" cy="39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5"/>
          <p:cNvGrpSpPr/>
          <p:nvPr/>
        </p:nvGrpSpPr>
        <p:grpSpPr>
          <a:xfrm>
            <a:off x="3826782" y="3657789"/>
            <a:ext cx="526204" cy="382114"/>
            <a:chOff x="4508150" y="571046"/>
            <a:chExt cx="764720" cy="550994"/>
          </a:xfrm>
        </p:grpSpPr>
        <p:sp>
          <p:nvSpPr>
            <p:cNvPr id="360" name="Google Shape;360;p35"/>
            <p:cNvSpPr/>
            <p:nvPr/>
          </p:nvSpPr>
          <p:spPr>
            <a:xfrm>
              <a:off x="4508150" y="79924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5"/>
            <p:cNvGrpSpPr/>
            <p:nvPr/>
          </p:nvGrpSpPr>
          <p:grpSpPr>
            <a:xfrm>
              <a:off x="4532000" y="817758"/>
              <a:ext cx="80100" cy="125688"/>
              <a:chOff x="639900" y="511925"/>
              <a:chExt cx="160200" cy="254275"/>
            </a:xfrm>
          </p:grpSpPr>
          <p:cxnSp>
            <p:nvCxnSpPr>
              <p:cNvPr id="362" name="Google Shape;362;p35"/>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363" name="Google Shape;363;p35"/>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364" name="Google Shape;364;p35"/>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365" name="Google Shape;365;p35"/>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366" name="Google Shape;366;p35"/>
            <p:cNvCxnSpPr/>
            <p:nvPr/>
          </p:nvCxnSpPr>
          <p:spPr>
            <a:xfrm>
              <a:off x="4535900" y="1081677"/>
              <a:ext cx="466800" cy="0"/>
            </a:xfrm>
            <a:prstGeom prst="straightConnector1">
              <a:avLst/>
            </a:prstGeom>
            <a:noFill/>
            <a:ln cap="flat" cmpd="sng" w="9525">
              <a:solidFill>
                <a:srgbClr val="000000"/>
              </a:solidFill>
              <a:prstDash val="solid"/>
              <a:round/>
              <a:headEnd len="med" w="med" type="none"/>
              <a:tailEnd len="med" w="med" type="none"/>
            </a:ln>
          </p:spPr>
        </p:cxnSp>
        <p:sp>
          <p:nvSpPr>
            <p:cNvPr id="367" name="Google Shape;367;p35"/>
            <p:cNvSpPr/>
            <p:nvPr/>
          </p:nvSpPr>
          <p:spPr>
            <a:xfrm>
              <a:off x="4838663" y="101607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4912913" y="101607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4764413" y="1016077"/>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5"/>
            <p:cNvGrpSpPr/>
            <p:nvPr/>
          </p:nvGrpSpPr>
          <p:grpSpPr>
            <a:xfrm rot="822347">
              <a:off x="4801565" y="615257"/>
              <a:ext cx="426258" cy="421873"/>
              <a:chOff x="4855129" y="174293"/>
              <a:chExt cx="1236180" cy="1236180"/>
            </a:xfrm>
          </p:grpSpPr>
          <p:grpSp>
            <p:nvGrpSpPr>
              <p:cNvPr id="371" name="Google Shape;371;p35"/>
              <p:cNvGrpSpPr/>
              <p:nvPr/>
            </p:nvGrpSpPr>
            <p:grpSpPr>
              <a:xfrm rot="-1465812">
                <a:off x="5006402" y="325565"/>
                <a:ext cx="933635" cy="933635"/>
                <a:chOff x="5569100" y="390575"/>
                <a:chExt cx="933600" cy="933600"/>
              </a:xfrm>
            </p:grpSpPr>
            <p:sp>
              <p:nvSpPr>
                <p:cNvPr id="372" name="Google Shape;372;p35"/>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5"/>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p:nvPr/>
          </p:nvSpPr>
          <p:spPr>
            <a:xfrm>
              <a:off x="4744988" y="105855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5"/>
          <p:cNvGrpSpPr/>
          <p:nvPr/>
        </p:nvGrpSpPr>
        <p:grpSpPr>
          <a:xfrm>
            <a:off x="3826809" y="2456862"/>
            <a:ext cx="526204" cy="386757"/>
            <a:chOff x="4571850" y="288019"/>
            <a:chExt cx="764720" cy="557689"/>
          </a:xfrm>
        </p:grpSpPr>
        <p:grpSp>
          <p:nvGrpSpPr>
            <p:cNvPr id="377" name="Google Shape;377;p35"/>
            <p:cNvGrpSpPr/>
            <p:nvPr/>
          </p:nvGrpSpPr>
          <p:grpSpPr>
            <a:xfrm>
              <a:off x="4571850" y="288019"/>
              <a:ext cx="764720" cy="557689"/>
              <a:chOff x="4571850" y="288019"/>
              <a:chExt cx="764720" cy="557689"/>
            </a:xfrm>
          </p:grpSpPr>
          <p:sp>
            <p:nvSpPr>
              <p:cNvPr id="378" name="Google Shape;378;p35"/>
              <p:cNvSpPr/>
              <p:nvPr/>
            </p:nvSpPr>
            <p:spPr>
              <a:xfrm>
                <a:off x="4571850" y="519008"/>
                <a:ext cx="522300" cy="326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5"/>
              <p:cNvGrpSpPr/>
              <p:nvPr/>
            </p:nvGrpSpPr>
            <p:grpSpPr>
              <a:xfrm rot="832026">
                <a:off x="4865118" y="332923"/>
                <a:ext cx="426552" cy="426792"/>
                <a:chOff x="4855129" y="174293"/>
                <a:chExt cx="1236180" cy="1236180"/>
              </a:xfrm>
            </p:grpSpPr>
            <p:grpSp>
              <p:nvGrpSpPr>
                <p:cNvPr id="380" name="Google Shape;380;p35"/>
                <p:cNvGrpSpPr/>
                <p:nvPr/>
              </p:nvGrpSpPr>
              <p:grpSpPr>
                <a:xfrm rot="-1465812">
                  <a:off x="5006402" y="325565"/>
                  <a:ext cx="933635" cy="933635"/>
                  <a:chOff x="5569100" y="390575"/>
                  <a:chExt cx="933600" cy="933600"/>
                </a:xfrm>
              </p:grpSpPr>
              <p:sp>
                <p:nvSpPr>
                  <p:cNvPr id="381" name="Google Shape;381;p35"/>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5"/>
              <p:cNvSpPr/>
              <p:nvPr/>
            </p:nvSpPr>
            <p:spPr>
              <a:xfrm>
                <a:off x="4672988" y="747321"/>
                <a:ext cx="54600" cy="54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4737600" y="747321"/>
                <a:ext cx="54600" cy="54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6" name="Google Shape;386;p35"/>
            <p:cNvCxnSpPr/>
            <p:nvPr/>
          </p:nvCxnSpPr>
          <p:spPr>
            <a:xfrm>
              <a:off x="4599600" y="804906"/>
              <a:ext cx="466800" cy="0"/>
            </a:xfrm>
            <a:prstGeom prst="straightConnector1">
              <a:avLst/>
            </a:prstGeom>
            <a:noFill/>
            <a:ln cap="flat" cmpd="sng" w="9525">
              <a:solidFill>
                <a:srgbClr val="000000"/>
              </a:solidFill>
              <a:prstDash val="solid"/>
              <a:round/>
              <a:headEnd len="med" w="med" type="none"/>
              <a:tailEnd len="med" w="med" type="none"/>
            </a:ln>
          </p:spPr>
        </p:cxnSp>
        <p:grpSp>
          <p:nvGrpSpPr>
            <p:cNvPr id="387" name="Google Shape;387;p35"/>
            <p:cNvGrpSpPr/>
            <p:nvPr/>
          </p:nvGrpSpPr>
          <p:grpSpPr>
            <a:xfrm>
              <a:off x="4595700" y="537775"/>
              <a:ext cx="80100" cy="127239"/>
              <a:chOff x="639900" y="511925"/>
              <a:chExt cx="160200" cy="254275"/>
            </a:xfrm>
          </p:grpSpPr>
          <p:cxnSp>
            <p:nvCxnSpPr>
              <p:cNvPr id="388" name="Google Shape;388;p35"/>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389" name="Google Shape;389;p35"/>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390" name="Google Shape;390;p35"/>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391" name="Google Shape;391;p35"/>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392" name="Google Shape;392;p35"/>
            <p:cNvSpPr/>
            <p:nvPr/>
          </p:nvSpPr>
          <p:spPr>
            <a:xfrm>
              <a:off x="4808688" y="781496"/>
              <a:ext cx="242100" cy="23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4608375" y="747321"/>
              <a:ext cx="54600" cy="54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5"/>
          <p:cNvSpPr txBox="1"/>
          <p:nvPr/>
        </p:nvSpPr>
        <p:spPr>
          <a:xfrm>
            <a:off x="3791992" y="2969335"/>
            <a:ext cx="4650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a:t>
            </a:r>
            <a:endParaRPr sz="2400"/>
          </a:p>
        </p:txBody>
      </p:sp>
      <p:cxnSp>
        <p:nvCxnSpPr>
          <p:cNvPr id="395" name="Google Shape;395;p35"/>
          <p:cNvCxnSpPr/>
          <p:nvPr/>
        </p:nvCxnSpPr>
        <p:spPr>
          <a:xfrm rot="10800000">
            <a:off x="4024895" y="3466446"/>
            <a:ext cx="0" cy="323414"/>
          </a:xfrm>
          <a:prstGeom prst="straightConnector1">
            <a:avLst/>
          </a:prstGeom>
          <a:noFill/>
          <a:ln cap="flat" cmpd="sng" w="19050">
            <a:solidFill>
              <a:srgbClr val="A61C00"/>
            </a:solidFill>
            <a:prstDash val="solid"/>
            <a:round/>
            <a:headEnd len="med" w="med" type="triangle"/>
            <a:tailEnd len="med" w="med" type="triangle"/>
          </a:ln>
        </p:spPr>
      </p:cxnSp>
      <p:cxnSp>
        <p:nvCxnSpPr>
          <p:cNvPr id="396" name="Google Shape;396;p35"/>
          <p:cNvCxnSpPr>
            <a:stCxn id="378" idx="1"/>
          </p:cNvCxnSpPr>
          <p:nvPr/>
        </p:nvCxnSpPr>
        <p:spPr>
          <a:xfrm flipH="1">
            <a:off x="3247809" y="2730336"/>
            <a:ext cx="579000" cy="470100"/>
          </a:xfrm>
          <a:prstGeom prst="straightConnector1">
            <a:avLst/>
          </a:prstGeom>
          <a:noFill/>
          <a:ln cap="flat" cmpd="sng" w="19050">
            <a:solidFill>
              <a:srgbClr val="A61C00"/>
            </a:solidFill>
            <a:prstDash val="solid"/>
            <a:round/>
            <a:headEnd len="med" w="med" type="triangle"/>
            <a:tailEnd len="med" w="med" type="triangle"/>
          </a:ln>
        </p:spPr>
      </p:cxnSp>
      <p:sp>
        <p:nvSpPr>
          <p:cNvPr id="397" name="Google Shape;397;p35"/>
          <p:cNvSpPr/>
          <p:nvPr/>
        </p:nvSpPr>
        <p:spPr>
          <a:xfrm>
            <a:off x="3007773" y="3200716"/>
            <a:ext cx="354000" cy="215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5"/>
          <p:cNvGrpSpPr/>
          <p:nvPr/>
        </p:nvGrpSpPr>
        <p:grpSpPr>
          <a:xfrm>
            <a:off x="3023684" y="3213003"/>
            <a:ext cx="54148" cy="83478"/>
            <a:chOff x="639900" y="511925"/>
            <a:chExt cx="160200" cy="254275"/>
          </a:xfrm>
        </p:grpSpPr>
        <p:cxnSp>
          <p:nvCxnSpPr>
            <p:cNvPr id="399" name="Google Shape;399;p35"/>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400" name="Google Shape;400;p35"/>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401" name="Google Shape;401;p35"/>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402" name="Google Shape;402;p35"/>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403" name="Google Shape;403;p35"/>
          <p:cNvCxnSpPr/>
          <p:nvPr/>
        </p:nvCxnSpPr>
        <p:spPr>
          <a:xfrm>
            <a:off x="3026552" y="3388317"/>
            <a:ext cx="315000" cy="0"/>
          </a:xfrm>
          <a:prstGeom prst="straightConnector1">
            <a:avLst/>
          </a:prstGeom>
          <a:noFill/>
          <a:ln cap="flat" cmpd="sng" w="9525">
            <a:solidFill>
              <a:srgbClr val="000000"/>
            </a:solidFill>
            <a:prstDash val="solid"/>
            <a:round/>
            <a:headEnd len="med" w="med" type="none"/>
            <a:tailEnd len="med" w="med" type="none"/>
          </a:ln>
        </p:spPr>
      </p:cxnSp>
      <p:grpSp>
        <p:nvGrpSpPr>
          <p:cNvPr id="404" name="Google Shape;404;p35"/>
          <p:cNvGrpSpPr/>
          <p:nvPr/>
        </p:nvGrpSpPr>
        <p:grpSpPr>
          <a:xfrm rot="-9738692">
            <a:off x="2855867" y="3245603"/>
            <a:ext cx="288050" cy="280872"/>
            <a:chOff x="4855129" y="174293"/>
            <a:chExt cx="1236180" cy="1236180"/>
          </a:xfrm>
        </p:grpSpPr>
        <p:grpSp>
          <p:nvGrpSpPr>
            <p:cNvPr id="405" name="Google Shape;405;p35"/>
            <p:cNvGrpSpPr/>
            <p:nvPr/>
          </p:nvGrpSpPr>
          <p:grpSpPr>
            <a:xfrm rot="-1465812">
              <a:off x="5006402" y="325565"/>
              <a:ext cx="933635" cy="933635"/>
              <a:chOff x="5569100" y="390575"/>
              <a:chExt cx="933600" cy="933600"/>
            </a:xfrm>
          </p:grpSpPr>
          <p:sp>
            <p:nvSpPr>
              <p:cNvPr id="406" name="Google Shape;406;p35"/>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5"/>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5"/>
          <p:cNvSpPr/>
          <p:nvPr/>
        </p:nvSpPr>
        <p:spPr>
          <a:xfrm>
            <a:off x="3168045" y="3372956"/>
            <a:ext cx="165000" cy="150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3076215" y="3350531"/>
            <a:ext cx="36000" cy="36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3032490" y="3350531"/>
            <a:ext cx="36000" cy="36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3032490" y="3271421"/>
            <a:ext cx="36000" cy="36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5"/>
          <p:cNvCxnSpPr>
            <a:stCxn id="382" idx="2"/>
            <a:endCxn id="343" idx="0"/>
          </p:cNvCxnSpPr>
          <p:nvPr/>
        </p:nvCxnSpPr>
        <p:spPr>
          <a:xfrm>
            <a:off x="4195681" y="2745867"/>
            <a:ext cx="621000" cy="453600"/>
          </a:xfrm>
          <a:prstGeom prst="straightConnector1">
            <a:avLst/>
          </a:prstGeom>
          <a:noFill/>
          <a:ln cap="flat" cmpd="sng" w="19050">
            <a:solidFill>
              <a:srgbClr val="A61C00"/>
            </a:solidFill>
            <a:prstDash val="solid"/>
            <a:round/>
            <a:headEnd len="med" w="med" type="triangle"/>
            <a:tailEnd len="med" w="med" type="triangle"/>
          </a:ln>
        </p:spPr>
      </p:cxnSp>
      <p:sp>
        <p:nvSpPr>
          <p:cNvPr id="414" name="Google Shape;414;p35"/>
          <p:cNvSpPr txBox="1"/>
          <p:nvPr/>
        </p:nvSpPr>
        <p:spPr>
          <a:xfrm>
            <a:off x="631175" y="405900"/>
            <a:ext cx="38100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000">
                <a:solidFill>
                  <a:srgbClr val="202124"/>
                </a:solidFill>
                <a:latin typeface="Google Sans Medium"/>
                <a:ea typeface="Google Sans Medium"/>
                <a:cs typeface="Google Sans Medium"/>
                <a:sym typeface="Google Sans Medium"/>
              </a:rPr>
              <a:t>DQN With Reward Machines</a:t>
            </a:r>
            <a:endParaRPr sz="30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3000">
              <a:solidFill>
                <a:srgbClr val="202124"/>
              </a:solidFill>
              <a:latin typeface="Google Sans Medium"/>
              <a:ea typeface="Google Sans Medium"/>
              <a:cs typeface="Google Sans Medium"/>
              <a:sym typeface="Google Sans Medium"/>
            </a:endParaRPr>
          </a:p>
        </p:txBody>
      </p:sp>
      <p:sp>
        <p:nvSpPr>
          <p:cNvPr id="415" name="Google Shape;415;p35"/>
          <p:cNvSpPr/>
          <p:nvPr/>
        </p:nvSpPr>
        <p:spPr>
          <a:xfrm>
            <a:off x="5479825" y="1774025"/>
            <a:ext cx="3048600" cy="2149200"/>
          </a:xfrm>
          <a:prstGeom prst="rect">
            <a:avLst/>
          </a:prstGeom>
          <a:solidFill>
            <a:srgbClr val="FFFFFF">
              <a:alpha val="67310"/>
            </a:srgbClr>
          </a:solid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416" name="Google Shape;416;p35"/>
          <p:cNvSpPr txBox="1"/>
          <p:nvPr/>
        </p:nvSpPr>
        <p:spPr>
          <a:xfrm>
            <a:off x="5659341" y="3438696"/>
            <a:ext cx="540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reward</a:t>
            </a:r>
            <a:endParaRPr sz="700">
              <a:latin typeface="Open Sans"/>
              <a:ea typeface="Open Sans"/>
              <a:cs typeface="Open Sans"/>
              <a:sym typeface="Open Sans"/>
            </a:endParaRPr>
          </a:p>
        </p:txBody>
      </p:sp>
      <p:sp>
        <p:nvSpPr>
          <p:cNvPr id="417" name="Google Shape;417;p35"/>
          <p:cNvSpPr txBox="1"/>
          <p:nvPr/>
        </p:nvSpPr>
        <p:spPr>
          <a:xfrm>
            <a:off x="5679280" y="2836206"/>
            <a:ext cx="465000" cy="230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Abstract State ID</a:t>
            </a:r>
            <a:endParaRPr sz="700">
              <a:latin typeface="Open Sans"/>
              <a:ea typeface="Open Sans"/>
              <a:cs typeface="Open Sans"/>
              <a:sym typeface="Open Sans"/>
            </a:endParaRPr>
          </a:p>
        </p:txBody>
      </p:sp>
      <p:sp>
        <p:nvSpPr>
          <p:cNvPr id="418" name="Google Shape;418;p35"/>
          <p:cNvSpPr/>
          <p:nvPr/>
        </p:nvSpPr>
        <p:spPr>
          <a:xfrm>
            <a:off x="5862653" y="3229973"/>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grpSp>
        <p:nvGrpSpPr>
          <p:cNvPr id="419" name="Google Shape;419;p35"/>
          <p:cNvGrpSpPr/>
          <p:nvPr/>
        </p:nvGrpSpPr>
        <p:grpSpPr>
          <a:xfrm>
            <a:off x="5788826" y="2716265"/>
            <a:ext cx="246526" cy="148512"/>
            <a:chOff x="174350" y="5855788"/>
            <a:chExt cx="1044600" cy="652800"/>
          </a:xfrm>
        </p:grpSpPr>
        <p:sp>
          <p:nvSpPr>
            <p:cNvPr id="420" name="Google Shape;420;p35"/>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5"/>
            <p:cNvGrpSpPr/>
            <p:nvPr/>
          </p:nvGrpSpPr>
          <p:grpSpPr>
            <a:xfrm>
              <a:off x="222050" y="5893250"/>
              <a:ext cx="160200" cy="254275"/>
              <a:chOff x="639900" y="511925"/>
              <a:chExt cx="160200" cy="254275"/>
            </a:xfrm>
          </p:grpSpPr>
          <p:cxnSp>
            <p:nvCxnSpPr>
              <p:cNvPr id="422" name="Google Shape;422;p35"/>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423" name="Google Shape;423;p35"/>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424" name="Google Shape;424;p35"/>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425" name="Google Shape;425;p35"/>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426" name="Google Shape;426;p35"/>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427" name="Google Shape;427;p35"/>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5"/>
          <p:cNvSpPr txBox="1"/>
          <p:nvPr/>
        </p:nvSpPr>
        <p:spPr>
          <a:xfrm>
            <a:off x="684750" y="2575125"/>
            <a:ext cx="2049600" cy="17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rgbClr val="9AA0A6"/>
                </a:solidFill>
                <a:latin typeface="Roboto"/>
                <a:ea typeface="Roboto"/>
                <a:cs typeface="Roboto"/>
                <a:sym typeface="Roboto"/>
              </a:rPr>
              <a:t>This is a </a:t>
            </a:r>
            <a:r>
              <a:rPr lang="en-GB" sz="1000">
                <a:solidFill>
                  <a:srgbClr val="9AA0A6"/>
                </a:solidFill>
                <a:latin typeface="Roboto Medium"/>
                <a:ea typeface="Roboto Medium"/>
                <a:cs typeface="Roboto Medium"/>
                <a:sym typeface="Roboto Medium"/>
              </a:rPr>
              <a:t>Reward Machine</a:t>
            </a:r>
            <a:r>
              <a:rPr lang="en-GB" sz="1000">
                <a:solidFill>
                  <a:srgbClr val="9AA0A6"/>
                </a:solidFill>
                <a:latin typeface="Roboto"/>
                <a:ea typeface="Roboto"/>
                <a:cs typeface="Roboto"/>
                <a:sym typeface="Roboto"/>
              </a:rPr>
              <a:t>.</a:t>
            </a:r>
            <a:endParaRPr sz="1000">
              <a:solidFill>
                <a:srgbClr val="9AA0A6"/>
              </a:solidFill>
              <a:latin typeface="Roboto"/>
              <a:ea typeface="Roboto"/>
              <a:cs typeface="Roboto"/>
              <a:sym typeface="Roboto"/>
            </a:endParaRPr>
          </a:p>
          <a:p>
            <a:pPr indent="0" lvl="0" marL="0" rtl="0" algn="l">
              <a:lnSpc>
                <a:spcPct val="115000"/>
              </a:lnSpc>
              <a:spcBef>
                <a:spcPts val="1200"/>
              </a:spcBef>
              <a:spcAft>
                <a:spcPts val="0"/>
              </a:spcAft>
              <a:buNone/>
            </a:pPr>
            <a:r>
              <a:rPr lang="en-GB" sz="1000">
                <a:solidFill>
                  <a:srgbClr val="9AA0A6"/>
                </a:solidFill>
                <a:latin typeface="Roboto"/>
                <a:ea typeface="Roboto"/>
                <a:cs typeface="Roboto"/>
                <a:sym typeface="Roboto"/>
              </a:rPr>
              <a:t>Represents an abstraction of the task as a graph.</a:t>
            </a:r>
            <a:endParaRPr sz="1000">
              <a:solidFill>
                <a:srgbClr val="9AA0A6"/>
              </a:solidFill>
              <a:latin typeface="Roboto"/>
              <a:ea typeface="Roboto"/>
              <a:cs typeface="Roboto"/>
              <a:sym typeface="Roboto"/>
            </a:endParaRPr>
          </a:p>
          <a:p>
            <a:pPr indent="0" lvl="0" marL="0" rtl="0" algn="l">
              <a:lnSpc>
                <a:spcPct val="115000"/>
              </a:lnSpc>
              <a:spcBef>
                <a:spcPts val="1200"/>
              </a:spcBef>
              <a:spcAft>
                <a:spcPts val="1200"/>
              </a:spcAft>
              <a:buNone/>
            </a:pPr>
            <a:r>
              <a:rPr lang="en-GB" sz="1000">
                <a:solidFill>
                  <a:srgbClr val="9AA0A6"/>
                </a:solidFill>
                <a:latin typeface="Roboto"/>
                <a:ea typeface="Roboto"/>
                <a:cs typeface="Roboto"/>
                <a:sym typeface="Roboto"/>
              </a:rPr>
              <a:t>Augments the RL loop with two supervision signals: </a:t>
            </a:r>
            <a:br>
              <a:rPr lang="en-GB" sz="1000">
                <a:solidFill>
                  <a:srgbClr val="9AA0A6"/>
                </a:solidFill>
                <a:latin typeface="Roboto"/>
                <a:ea typeface="Roboto"/>
                <a:cs typeface="Roboto"/>
                <a:sym typeface="Roboto"/>
              </a:rPr>
            </a:br>
            <a:r>
              <a:rPr lang="en-GB" sz="1000">
                <a:solidFill>
                  <a:srgbClr val="9AA0A6"/>
                </a:solidFill>
                <a:latin typeface="Roboto"/>
                <a:ea typeface="Roboto"/>
                <a:cs typeface="Roboto"/>
                <a:sym typeface="Roboto"/>
              </a:rPr>
              <a:t>1) Abstract states</a:t>
            </a:r>
            <a:br>
              <a:rPr lang="en-GB" sz="1000">
                <a:solidFill>
                  <a:srgbClr val="9AA0A6"/>
                </a:solidFill>
                <a:latin typeface="Roboto"/>
                <a:ea typeface="Roboto"/>
                <a:cs typeface="Roboto"/>
                <a:sym typeface="Roboto"/>
              </a:rPr>
            </a:br>
            <a:r>
              <a:rPr lang="en-GB" sz="1000">
                <a:solidFill>
                  <a:srgbClr val="9AA0A6"/>
                </a:solidFill>
                <a:latin typeface="Roboto"/>
                <a:ea typeface="Roboto"/>
                <a:cs typeface="Roboto"/>
                <a:sym typeface="Roboto"/>
              </a:rPr>
              <a:t>2) Dense rewards</a:t>
            </a:r>
            <a:endParaRPr sz="1500"/>
          </a:p>
        </p:txBody>
      </p:sp>
      <p:sp>
        <p:nvSpPr>
          <p:cNvPr id="432" name="Google Shape;432;p35"/>
          <p:cNvSpPr txBox="1"/>
          <p:nvPr/>
        </p:nvSpPr>
        <p:spPr>
          <a:xfrm>
            <a:off x="6558041" y="3833642"/>
            <a:ext cx="876000" cy="152700"/>
          </a:xfrm>
          <a:prstGeom prst="rect">
            <a:avLst/>
          </a:prstGeom>
          <a:solidFill>
            <a:srgbClr val="C9DAF8"/>
          </a:solidFill>
          <a:ln cap="flat" cmpd="sng" w="9525">
            <a:solidFill>
              <a:schemeClr val="accent5"/>
            </a:solidFill>
            <a:prstDash val="solid"/>
            <a:round/>
            <a:headEnd len="sm" w="sm" type="none"/>
            <a:tailEnd len="sm" w="sm" type="none"/>
          </a:ln>
        </p:spPr>
        <p:txBody>
          <a:bodyPr anchorCtr="0" anchor="t" bIns="18000" lIns="18000" spcFirstLastPara="1" rIns="18000" wrap="square" tIns="18000">
            <a:noAutofit/>
          </a:bodyPr>
          <a:lstStyle/>
          <a:p>
            <a:pPr indent="0" lvl="0" marL="0" rtl="0" algn="ctr">
              <a:spcBef>
                <a:spcPts val="0"/>
              </a:spcBef>
              <a:spcAft>
                <a:spcPts val="0"/>
              </a:spcAft>
              <a:buNone/>
            </a:pPr>
            <a:r>
              <a:rPr lang="en-GB" sz="800">
                <a:solidFill>
                  <a:srgbClr val="202124"/>
                </a:solidFill>
                <a:latin typeface="Roboto"/>
                <a:ea typeface="Roboto"/>
                <a:cs typeface="Roboto"/>
                <a:sym typeface="Roboto"/>
              </a:rPr>
              <a:t>Standard RL loop</a:t>
            </a:r>
            <a:endParaRPr sz="800">
              <a:solidFill>
                <a:srgbClr val="202124"/>
              </a:solidFill>
              <a:latin typeface="Roboto"/>
              <a:ea typeface="Roboto"/>
              <a:cs typeface="Roboto"/>
              <a:sym typeface="Roboto"/>
            </a:endParaRPr>
          </a:p>
        </p:txBody>
      </p:sp>
      <p:grpSp>
        <p:nvGrpSpPr>
          <p:cNvPr id="433" name="Google Shape;433;p35"/>
          <p:cNvGrpSpPr/>
          <p:nvPr/>
        </p:nvGrpSpPr>
        <p:grpSpPr>
          <a:xfrm>
            <a:off x="5196725" y="2866059"/>
            <a:ext cx="563705" cy="463438"/>
            <a:chOff x="2617491" y="5214659"/>
            <a:chExt cx="954300" cy="657826"/>
          </a:xfrm>
        </p:grpSpPr>
        <p:cxnSp>
          <p:nvCxnSpPr>
            <p:cNvPr id="434" name="Google Shape;434;p35"/>
            <p:cNvCxnSpPr/>
            <p:nvPr/>
          </p:nvCxnSpPr>
          <p:spPr>
            <a:xfrm flipH="1" rot="10800000">
              <a:off x="2617491" y="5214659"/>
              <a:ext cx="954300" cy="305700"/>
            </a:xfrm>
            <a:prstGeom prst="bentConnector3">
              <a:avLst>
                <a:gd fmla="val 36863" name="adj1"/>
              </a:avLst>
            </a:prstGeom>
            <a:noFill/>
            <a:ln cap="flat" cmpd="sng" w="28575">
              <a:solidFill>
                <a:srgbClr val="000000"/>
              </a:solidFill>
              <a:prstDash val="solid"/>
              <a:round/>
              <a:headEnd len="med" w="med" type="none"/>
              <a:tailEnd len="med" w="med" type="triangle"/>
            </a:ln>
          </p:spPr>
        </p:cxnSp>
        <p:cxnSp>
          <p:nvCxnSpPr>
            <p:cNvPr id="435" name="Google Shape;435;p35"/>
            <p:cNvCxnSpPr/>
            <p:nvPr/>
          </p:nvCxnSpPr>
          <p:spPr>
            <a:xfrm>
              <a:off x="2623712" y="5522985"/>
              <a:ext cx="913800" cy="349500"/>
            </a:xfrm>
            <a:prstGeom prst="bentConnector3">
              <a:avLst>
                <a:gd fmla="val 37816" name="adj1"/>
              </a:avLst>
            </a:prstGeom>
            <a:noFill/>
            <a:ln cap="flat" cmpd="sng" w="28575">
              <a:solidFill>
                <a:srgbClr val="000000"/>
              </a:solidFill>
              <a:prstDash val="solid"/>
              <a:round/>
              <a:headEnd len="med" w="med" type="none"/>
              <a:tailEnd len="med" w="med" type="triangle"/>
            </a:ln>
          </p:spPr>
        </p:cxnSp>
      </p:grpSp>
      <p:cxnSp>
        <p:nvCxnSpPr>
          <p:cNvPr id="436" name="Google Shape;436;p35"/>
          <p:cNvCxnSpPr>
            <a:stCxn id="314" idx="1"/>
            <a:endCxn id="342" idx="0"/>
          </p:cNvCxnSpPr>
          <p:nvPr/>
        </p:nvCxnSpPr>
        <p:spPr>
          <a:xfrm flipH="1">
            <a:off x="3964567" y="2123481"/>
            <a:ext cx="2465100" cy="308100"/>
          </a:xfrm>
          <a:prstGeom prst="bentConnector2">
            <a:avLst/>
          </a:prstGeom>
          <a:noFill/>
          <a:ln cap="flat" cmpd="sng" w="28575">
            <a:solidFill>
              <a:srgbClr val="000000"/>
            </a:solidFill>
            <a:prstDash val="solid"/>
            <a:round/>
            <a:headEnd len="med" w="med" type="none"/>
            <a:tailEnd len="med" w="med" type="triangle"/>
          </a:ln>
        </p:spPr>
      </p:cxnSp>
      <p:sp>
        <p:nvSpPr>
          <p:cNvPr id="437" name="Google Shape;437;p35"/>
          <p:cNvSpPr/>
          <p:nvPr/>
        </p:nvSpPr>
        <p:spPr>
          <a:xfrm>
            <a:off x="3333053" y="2711011"/>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438" name="Google Shape;438;p35"/>
          <p:cNvSpPr/>
          <p:nvPr/>
        </p:nvSpPr>
        <p:spPr>
          <a:xfrm>
            <a:off x="4511915" y="2711011"/>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439" name="Google Shape;439;p35"/>
          <p:cNvSpPr/>
          <p:nvPr/>
        </p:nvSpPr>
        <p:spPr>
          <a:xfrm>
            <a:off x="3814628" y="3490536"/>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p:nvPr/>
        </p:nvSpPr>
        <p:spPr>
          <a:xfrm>
            <a:off x="7415610" y="2623133"/>
            <a:ext cx="984000" cy="110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5690781" y="2623133"/>
            <a:ext cx="984000" cy="110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txBox="1"/>
          <p:nvPr/>
        </p:nvSpPr>
        <p:spPr>
          <a:xfrm>
            <a:off x="7434630" y="3435771"/>
            <a:ext cx="540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Place Action</a:t>
            </a:r>
            <a:endParaRPr sz="700">
              <a:latin typeface="Open Sans"/>
              <a:ea typeface="Open Sans"/>
              <a:cs typeface="Open Sans"/>
              <a:sym typeface="Open Sans"/>
            </a:endParaRPr>
          </a:p>
        </p:txBody>
      </p:sp>
      <p:cxnSp>
        <p:nvCxnSpPr>
          <p:cNvPr id="447" name="Google Shape;447;p36"/>
          <p:cNvCxnSpPr>
            <a:stCxn id="445" idx="3"/>
            <a:endCxn id="444" idx="1"/>
          </p:cNvCxnSpPr>
          <p:nvPr/>
        </p:nvCxnSpPr>
        <p:spPr>
          <a:xfrm>
            <a:off x="6674781" y="3175433"/>
            <a:ext cx="740700" cy="0"/>
          </a:xfrm>
          <a:prstGeom prst="straightConnector1">
            <a:avLst/>
          </a:prstGeom>
          <a:noFill/>
          <a:ln cap="flat" cmpd="sng" w="19050">
            <a:solidFill>
              <a:srgbClr val="000000"/>
            </a:solidFill>
            <a:prstDash val="solid"/>
            <a:round/>
            <a:headEnd len="med" w="med" type="none"/>
            <a:tailEnd len="med" w="med" type="triangle"/>
          </a:ln>
        </p:spPr>
      </p:cxnSp>
      <p:sp>
        <p:nvSpPr>
          <p:cNvPr id="448" name="Google Shape;448;p36"/>
          <p:cNvSpPr/>
          <p:nvPr/>
        </p:nvSpPr>
        <p:spPr>
          <a:xfrm>
            <a:off x="6751257" y="3006439"/>
            <a:ext cx="489000" cy="338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Open Sans"/>
                <a:ea typeface="Open Sans"/>
                <a:cs typeface="Open Sans"/>
                <a:sym typeface="Open Sans"/>
              </a:rPr>
              <a:t>DQN</a:t>
            </a:r>
            <a:endParaRPr sz="1000">
              <a:solidFill>
                <a:srgbClr val="FFFFFF"/>
              </a:solidFill>
              <a:latin typeface="Open Sans"/>
              <a:ea typeface="Open Sans"/>
              <a:cs typeface="Open Sans"/>
              <a:sym typeface="Open Sans"/>
            </a:endParaRPr>
          </a:p>
        </p:txBody>
      </p:sp>
      <p:sp>
        <p:nvSpPr>
          <p:cNvPr id="449" name="Google Shape;449;p36"/>
          <p:cNvSpPr txBox="1"/>
          <p:nvPr/>
        </p:nvSpPr>
        <p:spPr>
          <a:xfrm>
            <a:off x="7910877" y="2322400"/>
            <a:ext cx="5262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action</a:t>
            </a:r>
            <a:endParaRPr sz="800">
              <a:latin typeface="Open Sans"/>
              <a:ea typeface="Open Sans"/>
              <a:cs typeface="Open Sans"/>
              <a:sym typeface="Open Sans"/>
            </a:endParaRPr>
          </a:p>
        </p:txBody>
      </p:sp>
      <p:sp>
        <p:nvSpPr>
          <p:cNvPr id="450" name="Google Shape;450;p36"/>
          <p:cNvSpPr txBox="1"/>
          <p:nvPr/>
        </p:nvSpPr>
        <p:spPr>
          <a:xfrm>
            <a:off x="7909095" y="3435769"/>
            <a:ext cx="489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Pick Action</a:t>
            </a:r>
            <a:endParaRPr sz="700">
              <a:latin typeface="Open Sans"/>
              <a:ea typeface="Open Sans"/>
              <a:cs typeface="Open Sans"/>
              <a:sym typeface="Open Sans"/>
            </a:endParaRPr>
          </a:p>
        </p:txBody>
      </p:sp>
      <p:sp>
        <p:nvSpPr>
          <p:cNvPr id="451" name="Google Shape;451;p36"/>
          <p:cNvSpPr txBox="1"/>
          <p:nvPr/>
        </p:nvSpPr>
        <p:spPr>
          <a:xfrm>
            <a:off x="7475823" y="2623130"/>
            <a:ext cx="864000" cy="131700"/>
          </a:xfrm>
          <a:prstGeom prst="rect">
            <a:avLst/>
          </a:prstGeom>
          <a:noFill/>
          <a:ln>
            <a:noFill/>
          </a:ln>
        </p:spPr>
        <p:txBody>
          <a:bodyPr anchorCtr="0" anchor="t" bIns="91425" lIns="0" spcFirstLastPara="1" rIns="0" wrap="square" tIns="54000">
            <a:noAutofit/>
          </a:bodyPr>
          <a:lstStyle/>
          <a:p>
            <a:pPr indent="0" lvl="0" marL="0" rtl="0" algn="ctr">
              <a:spcBef>
                <a:spcPts val="0"/>
              </a:spcBef>
              <a:spcAft>
                <a:spcPts val="0"/>
              </a:spcAft>
              <a:buNone/>
            </a:pPr>
            <a:r>
              <a:rPr lang="en-GB" sz="800">
                <a:latin typeface="Open Sans"/>
                <a:ea typeface="Open Sans"/>
                <a:cs typeface="Open Sans"/>
                <a:sym typeface="Open Sans"/>
              </a:rPr>
              <a:t>Q value heatmaps</a:t>
            </a:r>
            <a:endParaRPr sz="800">
              <a:latin typeface="Open Sans"/>
              <a:ea typeface="Open Sans"/>
              <a:cs typeface="Open Sans"/>
              <a:sym typeface="Open Sans"/>
            </a:endParaRPr>
          </a:p>
        </p:txBody>
      </p:sp>
      <p:sp>
        <p:nvSpPr>
          <p:cNvPr id="452" name="Google Shape;452;p36"/>
          <p:cNvSpPr/>
          <p:nvPr/>
        </p:nvSpPr>
        <p:spPr>
          <a:xfrm>
            <a:off x="5862653" y="3229973"/>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pic>
        <p:nvPicPr>
          <p:cNvPr id="453" name="Google Shape;453;p36"/>
          <p:cNvPicPr preferRelativeResize="0"/>
          <p:nvPr/>
        </p:nvPicPr>
        <p:blipFill>
          <a:blip r:embed="rId3">
            <a:alphaModFix/>
          </a:blip>
          <a:stretch>
            <a:fillRect/>
          </a:stretch>
        </p:blipFill>
        <p:spPr>
          <a:xfrm>
            <a:off x="6277919" y="2794742"/>
            <a:ext cx="297343" cy="609929"/>
          </a:xfrm>
          <a:prstGeom prst="rect">
            <a:avLst/>
          </a:prstGeom>
          <a:noFill/>
          <a:ln>
            <a:noFill/>
          </a:ln>
        </p:spPr>
      </p:pic>
      <p:sp>
        <p:nvSpPr>
          <p:cNvPr id="454" name="Google Shape;454;p36"/>
          <p:cNvSpPr txBox="1"/>
          <p:nvPr/>
        </p:nvSpPr>
        <p:spPr>
          <a:xfrm>
            <a:off x="6135340" y="3326962"/>
            <a:ext cx="555000" cy="540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Top-down RGB </a:t>
            </a:r>
            <a:endParaRPr sz="700">
              <a:latin typeface="Open Sans"/>
              <a:ea typeface="Open Sans"/>
              <a:cs typeface="Open Sans"/>
              <a:sym typeface="Open Sans"/>
            </a:endParaRPr>
          </a:p>
          <a:p>
            <a:pPr indent="0" lvl="0" marL="0" rtl="0" algn="ctr">
              <a:spcBef>
                <a:spcPts val="0"/>
              </a:spcBef>
              <a:spcAft>
                <a:spcPts val="0"/>
              </a:spcAft>
              <a:buNone/>
            </a:pPr>
            <a:r>
              <a:rPr lang="en-GB" sz="700">
                <a:latin typeface="Open Sans"/>
                <a:ea typeface="Open Sans"/>
                <a:cs typeface="Open Sans"/>
                <a:sym typeface="Open Sans"/>
              </a:rPr>
              <a:t>Observation</a:t>
            </a:r>
            <a:endParaRPr sz="700">
              <a:latin typeface="Open Sans"/>
              <a:ea typeface="Open Sans"/>
              <a:cs typeface="Open Sans"/>
              <a:sym typeface="Open Sans"/>
            </a:endParaRPr>
          </a:p>
        </p:txBody>
      </p:sp>
      <p:cxnSp>
        <p:nvCxnSpPr>
          <p:cNvPr id="455" name="Google Shape;455;p36"/>
          <p:cNvCxnSpPr>
            <a:stCxn id="451" idx="0"/>
            <a:endCxn id="456" idx="3"/>
          </p:cNvCxnSpPr>
          <p:nvPr/>
        </p:nvCxnSpPr>
        <p:spPr>
          <a:xfrm flipH="1" rot="5400000">
            <a:off x="7485723" y="2201030"/>
            <a:ext cx="499500" cy="344700"/>
          </a:xfrm>
          <a:prstGeom prst="bentConnector2">
            <a:avLst/>
          </a:prstGeom>
          <a:noFill/>
          <a:ln cap="flat" cmpd="sng" w="28575">
            <a:solidFill>
              <a:srgbClr val="000000"/>
            </a:solidFill>
            <a:prstDash val="solid"/>
            <a:round/>
            <a:headEnd len="med" w="med" type="none"/>
            <a:tailEnd len="med" w="med" type="triangle"/>
          </a:ln>
        </p:spPr>
      </p:cxnSp>
      <p:pic>
        <p:nvPicPr>
          <p:cNvPr id="457" name="Google Shape;457;p36"/>
          <p:cNvPicPr preferRelativeResize="0"/>
          <p:nvPr/>
        </p:nvPicPr>
        <p:blipFill>
          <a:blip r:embed="rId4">
            <a:alphaModFix/>
          </a:blip>
          <a:stretch>
            <a:fillRect/>
          </a:stretch>
        </p:blipFill>
        <p:spPr>
          <a:xfrm>
            <a:off x="7957352" y="2809896"/>
            <a:ext cx="346276" cy="698203"/>
          </a:xfrm>
          <a:prstGeom prst="rect">
            <a:avLst/>
          </a:prstGeom>
          <a:noFill/>
          <a:ln>
            <a:noFill/>
          </a:ln>
        </p:spPr>
      </p:pic>
      <p:pic>
        <p:nvPicPr>
          <p:cNvPr id="458" name="Google Shape;458;p36"/>
          <p:cNvPicPr preferRelativeResize="0"/>
          <p:nvPr/>
        </p:nvPicPr>
        <p:blipFill>
          <a:blip r:embed="rId5">
            <a:alphaModFix/>
          </a:blip>
          <a:stretch>
            <a:fillRect/>
          </a:stretch>
        </p:blipFill>
        <p:spPr>
          <a:xfrm>
            <a:off x="7515082" y="2808269"/>
            <a:ext cx="346265" cy="701447"/>
          </a:xfrm>
          <a:prstGeom prst="rect">
            <a:avLst/>
          </a:prstGeom>
          <a:noFill/>
          <a:ln>
            <a:noFill/>
          </a:ln>
        </p:spPr>
      </p:pic>
      <p:cxnSp>
        <p:nvCxnSpPr>
          <p:cNvPr id="459" name="Google Shape;459;p36"/>
          <p:cNvCxnSpPr/>
          <p:nvPr/>
        </p:nvCxnSpPr>
        <p:spPr>
          <a:xfrm flipH="1" rot="-5400000">
            <a:off x="5841081" y="2208262"/>
            <a:ext cx="667500" cy="504000"/>
          </a:xfrm>
          <a:prstGeom prst="bentConnector3">
            <a:avLst>
              <a:gd fmla="val 50000" name="adj1"/>
            </a:avLst>
          </a:prstGeom>
          <a:noFill/>
          <a:ln cap="flat" cmpd="sng" w="28575">
            <a:solidFill>
              <a:srgbClr val="000000"/>
            </a:solidFill>
            <a:prstDash val="solid"/>
            <a:round/>
            <a:headEnd len="med" w="med" type="none"/>
            <a:tailEnd len="med" w="med" type="triangle"/>
          </a:ln>
        </p:spPr>
      </p:cxnSp>
      <p:grpSp>
        <p:nvGrpSpPr>
          <p:cNvPr id="460" name="Google Shape;460;p36"/>
          <p:cNvGrpSpPr/>
          <p:nvPr/>
        </p:nvGrpSpPr>
        <p:grpSpPr>
          <a:xfrm>
            <a:off x="5789176" y="2719767"/>
            <a:ext cx="246526" cy="148512"/>
            <a:chOff x="174350" y="5855788"/>
            <a:chExt cx="1044600" cy="652800"/>
          </a:xfrm>
        </p:grpSpPr>
        <p:sp>
          <p:nvSpPr>
            <p:cNvPr id="461" name="Google Shape;461;p36"/>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6"/>
            <p:cNvGrpSpPr/>
            <p:nvPr/>
          </p:nvGrpSpPr>
          <p:grpSpPr>
            <a:xfrm>
              <a:off x="222050" y="5893250"/>
              <a:ext cx="160200" cy="254275"/>
              <a:chOff x="639900" y="511925"/>
              <a:chExt cx="160200" cy="254275"/>
            </a:xfrm>
          </p:grpSpPr>
          <p:cxnSp>
            <p:nvCxnSpPr>
              <p:cNvPr id="463" name="Google Shape;463;p36"/>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464" name="Google Shape;464;p36"/>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465" name="Google Shape;465;p36"/>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466" name="Google Shape;466;p36"/>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467" name="Google Shape;467;p36"/>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468" name="Google Shape;468;p36"/>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6"/>
          <p:cNvSpPr/>
          <p:nvPr/>
        </p:nvSpPr>
        <p:spPr>
          <a:xfrm>
            <a:off x="2734350" y="2431525"/>
            <a:ext cx="2460300" cy="17571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4636630" y="3199509"/>
            <a:ext cx="360000" cy="22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6"/>
          <p:cNvGrpSpPr/>
          <p:nvPr/>
        </p:nvGrpSpPr>
        <p:grpSpPr>
          <a:xfrm>
            <a:off x="4653111" y="3212509"/>
            <a:ext cx="55109" cy="87293"/>
            <a:chOff x="639900" y="511925"/>
            <a:chExt cx="160200" cy="254275"/>
          </a:xfrm>
        </p:grpSpPr>
        <p:cxnSp>
          <p:nvCxnSpPr>
            <p:cNvPr id="475" name="Google Shape;475;p36"/>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476" name="Google Shape;476;p36"/>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477" name="Google Shape;477;p36"/>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478" name="Google Shape;478;p36"/>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479" name="Google Shape;479;p36"/>
          <p:cNvCxnSpPr/>
          <p:nvPr/>
        </p:nvCxnSpPr>
        <p:spPr>
          <a:xfrm>
            <a:off x="4655715" y="3395497"/>
            <a:ext cx="321000" cy="0"/>
          </a:xfrm>
          <a:prstGeom prst="straightConnector1">
            <a:avLst/>
          </a:prstGeom>
          <a:noFill/>
          <a:ln cap="flat" cmpd="sng" w="9525">
            <a:solidFill>
              <a:srgbClr val="000000"/>
            </a:solidFill>
            <a:prstDash val="solid"/>
            <a:round/>
            <a:headEnd len="med" w="med" type="none"/>
            <a:tailEnd len="med" w="med" type="none"/>
          </a:ln>
        </p:spPr>
      </p:cxnSp>
      <p:sp>
        <p:nvSpPr>
          <p:cNvPr id="480" name="Google Shape;480;p36"/>
          <p:cNvSpPr/>
          <p:nvPr/>
        </p:nvSpPr>
        <p:spPr>
          <a:xfrm>
            <a:off x="4661750" y="3270999"/>
            <a:ext cx="36000" cy="39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6"/>
          <p:cNvGrpSpPr/>
          <p:nvPr/>
        </p:nvGrpSpPr>
        <p:grpSpPr>
          <a:xfrm rot="6416557">
            <a:off x="4824164" y="3251285"/>
            <a:ext cx="292699" cy="293254"/>
            <a:chOff x="6222350" y="1425025"/>
            <a:chExt cx="1236180" cy="1236180"/>
          </a:xfrm>
        </p:grpSpPr>
        <p:grpSp>
          <p:nvGrpSpPr>
            <p:cNvPr id="482" name="Google Shape;482;p36"/>
            <p:cNvGrpSpPr/>
            <p:nvPr/>
          </p:nvGrpSpPr>
          <p:grpSpPr>
            <a:xfrm rot="-1465812">
              <a:off x="6373623" y="1576297"/>
              <a:ext cx="933635" cy="933635"/>
              <a:chOff x="6296597" y="2094721"/>
              <a:chExt cx="933600" cy="933600"/>
            </a:xfrm>
          </p:grpSpPr>
          <p:sp>
            <p:nvSpPr>
              <p:cNvPr id="483" name="Google Shape;483;p36"/>
              <p:cNvSpPr/>
              <p:nvPr/>
            </p:nvSpPr>
            <p:spPr>
              <a:xfrm>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rot="5400000">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6"/>
            <p:cNvSpPr/>
            <p:nvPr/>
          </p:nvSpPr>
          <p:spPr>
            <a:xfrm rot="-5029226">
              <a:off x="6373722" y="1576413"/>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6"/>
          <p:cNvSpPr/>
          <p:nvPr/>
        </p:nvSpPr>
        <p:spPr>
          <a:xfrm>
            <a:off x="4799517" y="3379449"/>
            <a:ext cx="168000" cy="150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4661750" y="3356022"/>
            <a:ext cx="36000" cy="39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4750626" y="3356022"/>
            <a:ext cx="36000" cy="39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36"/>
          <p:cNvGrpSpPr/>
          <p:nvPr/>
        </p:nvGrpSpPr>
        <p:grpSpPr>
          <a:xfrm>
            <a:off x="3826782" y="3657789"/>
            <a:ext cx="526204" cy="382114"/>
            <a:chOff x="4508150" y="571046"/>
            <a:chExt cx="764720" cy="550994"/>
          </a:xfrm>
        </p:grpSpPr>
        <p:sp>
          <p:nvSpPr>
            <p:cNvPr id="490" name="Google Shape;490;p36"/>
            <p:cNvSpPr/>
            <p:nvPr/>
          </p:nvSpPr>
          <p:spPr>
            <a:xfrm>
              <a:off x="4508150" y="79924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6"/>
            <p:cNvGrpSpPr/>
            <p:nvPr/>
          </p:nvGrpSpPr>
          <p:grpSpPr>
            <a:xfrm>
              <a:off x="4532000" y="817758"/>
              <a:ext cx="80100" cy="125688"/>
              <a:chOff x="639900" y="511925"/>
              <a:chExt cx="160200" cy="254275"/>
            </a:xfrm>
          </p:grpSpPr>
          <p:cxnSp>
            <p:nvCxnSpPr>
              <p:cNvPr id="492" name="Google Shape;492;p36"/>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493" name="Google Shape;493;p36"/>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494" name="Google Shape;494;p36"/>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495" name="Google Shape;495;p36"/>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496" name="Google Shape;496;p36"/>
            <p:cNvCxnSpPr/>
            <p:nvPr/>
          </p:nvCxnSpPr>
          <p:spPr>
            <a:xfrm>
              <a:off x="4535900" y="1081677"/>
              <a:ext cx="466800" cy="0"/>
            </a:xfrm>
            <a:prstGeom prst="straightConnector1">
              <a:avLst/>
            </a:prstGeom>
            <a:noFill/>
            <a:ln cap="flat" cmpd="sng" w="9525">
              <a:solidFill>
                <a:srgbClr val="000000"/>
              </a:solidFill>
              <a:prstDash val="solid"/>
              <a:round/>
              <a:headEnd len="med" w="med" type="none"/>
              <a:tailEnd len="med" w="med" type="none"/>
            </a:ln>
          </p:spPr>
        </p:cxnSp>
        <p:sp>
          <p:nvSpPr>
            <p:cNvPr id="497" name="Google Shape;497;p36"/>
            <p:cNvSpPr/>
            <p:nvPr/>
          </p:nvSpPr>
          <p:spPr>
            <a:xfrm>
              <a:off x="4838663" y="101607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4912913" y="101607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764413" y="1016077"/>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36"/>
            <p:cNvGrpSpPr/>
            <p:nvPr/>
          </p:nvGrpSpPr>
          <p:grpSpPr>
            <a:xfrm rot="822347">
              <a:off x="4801565" y="615257"/>
              <a:ext cx="426258" cy="421873"/>
              <a:chOff x="4855129" y="174293"/>
              <a:chExt cx="1236180" cy="1236180"/>
            </a:xfrm>
          </p:grpSpPr>
          <p:grpSp>
            <p:nvGrpSpPr>
              <p:cNvPr id="501" name="Google Shape;501;p36"/>
              <p:cNvGrpSpPr/>
              <p:nvPr/>
            </p:nvGrpSpPr>
            <p:grpSpPr>
              <a:xfrm rot="-1465812">
                <a:off x="5006402" y="325565"/>
                <a:ext cx="933635" cy="933635"/>
                <a:chOff x="5569100" y="390575"/>
                <a:chExt cx="933600" cy="933600"/>
              </a:xfrm>
            </p:grpSpPr>
            <p:sp>
              <p:nvSpPr>
                <p:cNvPr id="502" name="Google Shape;502;p36"/>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6"/>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6"/>
            <p:cNvSpPr/>
            <p:nvPr/>
          </p:nvSpPr>
          <p:spPr>
            <a:xfrm>
              <a:off x="4744988" y="105855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6"/>
          <p:cNvGrpSpPr/>
          <p:nvPr/>
        </p:nvGrpSpPr>
        <p:grpSpPr>
          <a:xfrm>
            <a:off x="3826809" y="2456862"/>
            <a:ext cx="526204" cy="386757"/>
            <a:chOff x="4571850" y="288019"/>
            <a:chExt cx="764720" cy="557689"/>
          </a:xfrm>
        </p:grpSpPr>
        <p:grpSp>
          <p:nvGrpSpPr>
            <p:cNvPr id="507" name="Google Shape;507;p36"/>
            <p:cNvGrpSpPr/>
            <p:nvPr/>
          </p:nvGrpSpPr>
          <p:grpSpPr>
            <a:xfrm>
              <a:off x="4571850" y="288019"/>
              <a:ext cx="764720" cy="557689"/>
              <a:chOff x="4571850" y="288019"/>
              <a:chExt cx="764720" cy="557689"/>
            </a:xfrm>
          </p:grpSpPr>
          <p:sp>
            <p:nvSpPr>
              <p:cNvPr id="508" name="Google Shape;508;p36"/>
              <p:cNvSpPr/>
              <p:nvPr/>
            </p:nvSpPr>
            <p:spPr>
              <a:xfrm>
                <a:off x="4571850" y="519008"/>
                <a:ext cx="522300" cy="326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36"/>
              <p:cNvGrpSpPr/>
              <p:nvPr/>
            </p:nvGrpSpPr>
            <p:grpSpPr>
              <a:xfrm rot="832026">
                <a:off x="4865118" y="332923"/>
                <a:ext cx="426552" cy="426792"/>
                <a:chOff x="4855129" y="174293"/>
                <a:chExt cx="1236180" cy="1236180"/>
              </a:xfrm>
            </p:grpSpPr>
            <p:grpSp>
              <p:nvGrpSpPr>
                <p:cNvPr id="510" name="Google Shape;510;p36"/>
                <p:cNvGrpSpPr/>
                <p:nvPr/>
              </p:nvGrpSpPr>
              <p:grpSpPr>
                <a:xfrm rot="-1465812">
                  <a:off x="5006402" y="325565"/>
                  <a:ext cx="933635" cy="933635"/>
                  <a:chOff x="5569100" y="390575"/>
                  <a:chExt cx="933600" cy="933600"/>
                </a:xfrm>
              </p:grpSpPr>
              <p:sp>
                <p:nvSpPr>
                  <p:cNvPr id="511" name="Google Shape;511;p36"/>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6"/>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6"/>
              <p:cNvSpPr/>
              <p:nvPr/>
            </p:nvSpPr>
            <p:spPr>
              <a:xfrm>
                <a:off x="4672988" y="747321"/>
                <a:ext cx="54600" cy="549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4737600" y="747321"/>
                <a:ext cx="54600" cy="54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6" name="Google Shape;516;p36"/>
            <p:cNvCxnSpPr/>
            <p:nvPr/>
          </p:nvCxnSpPr>
          <p:spPr>
            <a:xfrm>
              <a:off x="4599600" y="804906"/>
              <a:ext cx="466800" cy="0"/>
            </a:xfrm>
            <a:prstGeom prst="straightConnector1">
              <a:avLst/>
            </a:prstGeom>
            <a:noFill/>
            <a:ln cap="flat" cmpd="sng" w="9525">
              <a:solidFill>
                <a:srgbClr val="000000"/>
              </a:solidFill>
              <a:prstDash val="solid"/>
              <a:round/>
              <a:headEnd len="med" w="med" type="none"/>
              <a:tailEnd len="med" w="med" type="none"/>
            </a:ln>
          </p:spPr>
        </p:cxnSp>
        <p:grpSp>
          <p:nvGrpSpPr>
            <p:cNvPr id="517" name="Google Shape;517;p36"/>
            <p:cNvGrpSpPr/>
            <p:nvPr/>
          </p:nvGrpSpPr>
          <p:grpSpPr>
            <a:xfrm>
              <a:off x="4595700" y="537775"/>
              <a:ext cx="80100" cy="127239"/>
              <a:chOff x="639900" y="511925"/>
              <a:chExt cx="160200" cy="254275"/>
            </a:xfrm>
          </p:grpSpPr>
          <p:cxnSp>
            <p:nvCxnSpPr>
              <p:cNvPr id="518" name="Google Shape;518;p36"/>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519" name="Google Shape;519;p36"/>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520" name="Google Shape;520;p36"/>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521" name="Google Shape;521;p36"/>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522" name="Google Shape;522;p36"/>
            <p:cNvSpPr/>
            <p:nvPr/>
          </p:nvSpPr>
          <p:spPr>
            <a:xfrm>
              <a:off x="4808688" y="781496"/>
              <a:ext cx="242100" cy="234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4608375" y="747321"/>
              <a:ext cx="54600" cy="549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36"/>
          <p:cNvSpPr txBox="1"/>
          <p:nvPr/>
        </p:nvSpPr>
        <p:spPr>
          <a:xfrm>
            <a:off x="3791992" y="2969335"/>
            <a:ext cx="4650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a:t>
            </a:r>
            <a:endParaRPr sz="2400"/>
          </a:p>
        </p:txBody>
      </p:sp>
      <p:cxnSp>
        <p:nvCxnSpPr>
          <p:cNvPr id="525" name="Google Shape;525;p36"/>
          <p:cNvCxnSpPr/>
          <p:nvPr/>
        </p:nvCxnSpPr>
        <p:spPr>
          <a:xfrm rot="10800000">
            <a:off x="4024895" y="3466446"/>
            <a:ext cx="0" cy="323414"/>
          </a:xfrm>
          <a:prstGeom prst="straightConnector1">
            <a:avLst/>
          </a:prstGeom>
          <a:noFill/>
          <a:ln cap="flat" cmpd="sng" w="19050">
            <a:solidFill>
              <a:srgbClr val="A61C00"/>
            </a:solidFill>
            <a:prstDash val="solid"/>
            <a:round/>
            <a:headEnd len="med" w="med" type="triangle"/>
            <a:tailEnd len="med" w="med" type="triangle"/>
          </a:ln>
        </p:spPr>
      </p:cxnSp>
      <p:cxnSp>
        <p:nvCxnSpPr>
          <p:cNvPr id="526" name="Google Shape;526;p36"/>
          <p:cNvCxnSpPr>
            <a:stCxn id="508" idx="1"/>
          </p:cNvCxnSpPr>
          <p:nvPr/>
        </p:nvCxnSpPr>
        <p:spPr>
          <a:xfrm flipH="1">
            <a:off x="3247809" y="2730336"/>
            <a:ext cx="579000" cy="470100"/>
          </a:xfrm>
          <a:prstGeom prst="straightConnector1">
            <a:avLst/>
          </a:prstGeom>
          <a:noFill/>
          <a:ln cap="flat" cmpd="sng" w="19050">
            <a:solidFill>
              <a:srgbClr val="A61C00"/>
            </a:solidFill>
            <a:prstDash val="solid"/>
            <a:round/>
            <a:headEnd len="med" w="med" type="triangle"/>
            <a:tailEnd len="med" w="med" type="triangle"/>
          </a:ln>
        </p:spPr>
      </p:cxnSp>
      <p:cxnSp>
        <p:nvCxnSpPr>
          <p:cNvPr id="527" name="Google Shape;527;p36"/>
          <p:cNvCxnSpPr>
            <a:stCxn id="512" idx="2"/>
            <a:endCxn id="473" idx="0"/>
          </p:cNvCxnSpPr>
          <p:nvPr/>
        </p:nvCxnSpPr>
        <p:spPr>
          <a:xfrm>
            <a:off x="4195681" y="2745867"/>
            <a:ext cx="621000" cy="453600"/>
          </a:xfrm>
          <a:prstGeom prst="straightConnector1">
            <a:avLst/>
          </a:prstGeom>
          <a:noFill/>
          <a:ln cap="flat" cmpd="sng" w="19050">
            <a:solidFill>
              <a:srgbClr val="A61C00"/>
            </a:solidFill>
            <a:prstDash val="solid"/>
            <a:round/>
            <a:headEnd len="med" w="med" type="triangle"/>
            <a:tailEnd len="med" w="med" type="triangle"/>
          </a:ln>
        </p:spPr>
      </p:cxnSp>
      <p:sp>
        <p:nvSpPr>
          <p:cNvPr id="528" name="Google Shape;528;p36"/>
          <p:cNvSpPr txBox="1"/>
          <p:nvPr/>
        </p:nvSpPr>
        <p:spPr>
          <a:xfrm>
            <a:off x="631175" y="405900"/>
            <a:ext cx="38100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DQN With Reward Machines</a:t>
            </a:r>
            <a:endParaRPr sz="30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3000">
              <a:solidFill>
                <a:srgbClr val="202124"/>
              </a:solidFill>
              <a:latin typeface="Google Sans Medium"/>
              <a:ea typeface="Google Sans Medium"/>
              <a:cs typeface="Google Sans Medium"/>
              <a:sym typeface="Google Sans Medium"/>
            </a:endParaRPr>
          </a:p>
        </p:txBody>
      </p:sp>
      <p:cxnSp>
        <p:nvCxnSpPr>
          <p:cNvPr id="529" name="Google Shape;529;p36"/>
          <p:cNvCxnSpPr/>
          <p:nvPr/>
        </p:nvCxnSpPr>
        <p:spPr>
          <a:xfrm>
            <a:off x="5200400" y="3083275"/>
            <a:ext cx="539782" cy="246223"/>
          </a:xfrm>
          <a:prstGeom prst="bentConnector3">
            <a:avLst>
              <a:gd fmla="val 37816" name="adj1"/>
            </a:avLst>
          </a:prstGeom>
          <a:noFill/>
          <a:ln cap="flat" cmpd="sng" w="28575">
            <a:solidFill>
              <a:srgbClr val="000000"/>
            </a:solidFill>
            <a:prstDash val="solid"/>
            <a:round/>
            <a:headEnd len="med" w="med" type="none"/>
            <a:tailEnd len="med" w="med" type="triangle"/>
          </a:ln>
        </p:spPr>
      </p:cxnSp>
      <p:sp>
        <p:nvSpPr>
          <p:cNvPr id="530" name="Google Shape;530;p36"/>
          <p:cNvSpPr txBox="1"/>
          <p:nvPr/>
        </p:nvSpPr>
        <p:spPr>
          <a:xfrm>
            <a:off x="684750" y="2575125"/>
            <a:ext cx="2049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000">
                <a:solidFill>
                  <a:srgbClr val="9AA0A6"/>
                </a:solidFill>
                <a:latin typeface="Roboto Medium"/>
                <a:ea typeface="Roboto Medium"/>
                <a:cs typeface="Roboto Medium"/>
                <a:sym typeface="Roboto Medium"/>
              </a:rPr>
              <a:t>Abstract states</a:t>
            </a:r>
            <a:r>
              <a:rPr lang="en-GB" sz="1000">
                <a:solidFill>
                  <a:srgbClr val="9AA0A6"/>
                </a:solidFill>
                <a:latin typeface="Roboto"/>
                <a:ea typeface="Roboto"/>
                <a:cs typeface="Roboto"/>
                <a:sym typeface="Roboto"/>
              </a:rPr>
              <a:t> are indicative</a:t>
            </a:r>
            <a:br>
              <a:rPr lang="en-GB" sz="1000">
                <a:solidFill>
                  <a:srgbClr val="9AA0A6"/>
                </a:solidFill>
                <a:latin typeface="Roboto"/>
                <a:ea typeface="Roboto"/>
                <a:cs typeface="Roboto"/>
                <a:sym typeface="Roboto"/>
              </a:rPr>
            </a:br>
            <a:r>
              <a:rPr lang="en-GB" sz="1000">
                <a:solidFill>
                  <a:srgbClr val="9AA0A6"/>
                </a:solidFill>
                <a:latin typeface="Roboto"/>
                <a:ea typeface="Roboto"/>
                <a:cs typeface="Roboto"/>
                <a:sym typeface="Roboto"/>
              </a:rPr>
              <a:t>of task progression.</a:t>
            </a:r>
            <a:endParaRPr sz="1500"/>
          </a:p>
        </p:txBody>
      </p:sp>
      <p:sp>
        <p:nvSpPr>
          <p:cNvPr id="531" name="Google Shape;531;p36"/>
          <p:cNvSpPr/>
          <p:nvPr/>
        </p:nvSpPr>
        <p:spPr>
          <a:xfrm>
            <a:off x="2898075" y="2456850"/>
            <a:ext cx="2268900" cy="1688400"/>
          </a:xfrm>
          <a:prstGeom prst="rect">
            <a:avLst/>
          </a:prstGeom>
          <a:solidFill>
            <a:srgbClr val="FFFFFF">
              <a:alpha val="67310"/>
            </a:srgbClr>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532" name="Google Shape;532;p36"/>
          <p:cNvSpPr/>
          <p:nvPr/>
        </p:nvSpPr>
        <p:spPr>
          <a:xfrm>
            <a:off x="3007773" y="3200716"/>
            <a:ext cx="354000" cy="215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36"/>
          <p:cNvGrpSpPr/>
          <p:nvPr/>
        </p:nvGrpSpPr>
        <p:grpSpPr>
          <a:xfrm>
            <a:off x="3023684" y="3213003"/>
            <a:ext cx="54148" cy="83478"/>
            <a:chOff x="639900" y="511925"/>
            <a:chExt cx="160200" cy="254275"/>
          </a:xfrm>
        </p:grpSpPr>
        <p:cxnSp>
          <p:nvCxnSpPr>
            <p:cNvPr id="534" name="Google Shape;534;p36"/>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535" name="Google Shape;535;p36"/>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536" name="Google Shape;536;p36"/>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537" name="Google Shape;537;p36"/>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538" name="Google Shape;538;p36"/>
          <p:cNvCxnSpPr/>
          <p:nvPr/>
        </p:nvCxnSpPr>
        <p:spPr>
          <a:xfrm>
            <a:off x="3026552" y="3388317"/>
            <a:ext cx="315000" cy="0"/>
          </a:xfrm>
          <a:prstGeom prst="straightConnector1">
            <a:avLst/>
          </a:prstGeom>
          <a:noFill/>
          <a:ln cap="flat" cmpd="sng" w="9525">
            <a:solidFill>
              <a:srgbClr val="000000"/>
            </a:solidFill>
            <a:prstDash val="solid"/>
            <a:round/>
            <a:headEnd len="med" w="med" type="none"/>
            <a:tailEnd len="med" w="med" type="none"/>
          </a:ln>
        </p:spPr>
      </p:cxnSp>
      <p:grpSp>
        <p:nvGrpSpPr>
          <p:cNvPr id="539" name="Google Shape;539;p36"/>
          <p:cNvGrpSpPr/>
          <p:nvPr/>
        </p:nvGrpSpPr>
        <p:grpSpPr>
          <a:xfrm rot="-9738692">
            <a:off x="2855867" y="3245603"/>
            <a:ext cx="288050" cy="280872"/>
            <a:chOff x="4855129" y="174293"/>
            <a:chExt cx="1236180" cy="1236180"/>
          </a:xfrm>
        </p:grpSpPr>
        <p:grpSp>
          <p:nvGrpSpPr>
            <p:cNvPr id="540" name="Google Shape;540;p36"/>
            <p:cNvGrpSpPr/>
            <p:nvPr/>
          </p:nvGrpSpPr>
          <p:grpSpPr>
            <a:xfrm rot="-1465812">
              <a:off x="5006402" y="325565"/>
              <a:ext cx="933635" cy="933635"/>
              <a:chOff x="5569100" y="390575"/>
              <a:chExt cx="933600" cy="933600"/>
            </a:xfrm>
          </p:grpSpPr>
          <p:sp>
            <p:nvSpPr>
              <p:cNvPr id="541" name="Google Shape;541;p36"/>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6"/>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6"/>
          <p:cNvSpPr/>
          <p:nvPr/>
        </p:nvSpPr>
        <p:spPr>
          <a:xfrm>
            <a:off x="3168045" y="3372956"/>
            <a:ext cx="165000" cy="150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3076215" y="3350531"/>
            <a:ext cx="36000" cy="36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3032490" y="3350531"/>
            <a:ext cx="36000" cy="36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3032490" y="3271421"/>
            <a:ext cx="36000" cy="36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txBox="1"/>
          <p:nvPr/>
        </p:nvSpPr>
        <p:spPr>
          <a:xfrm>
            <a:off x="5659341" y="3438696"/>
            <a:ext cx="540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reward</a:t>
            </a:r>
            <a:endParaRPr sz="700">
              <a:latin typeface="Open Sans"/>
              <a:ea typeface="Open Sans"/>
              <a:cs typeface="Open Sans"/>
              <a:sym typeface="Open Sans"/>
            </a:endParaRPr>
          </a:p>
        </p:txBody>
      </p:sp>
      <p:sp>
        <p:nvSpPr>
          <p:cNvPr id="549" name="Google Shape;549;p36"/>
          <p:cNvSpPr/>
          <p:nvPr/>
        </p:nvSpPr>
        <p:spPr>
          <a:xfrm>
            <a:off x="5862653" y="3229973"/>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550" name="Google Shape;550;p36"/>
          <p:cNvSpPr/>
          <p:nvPr/>
        </p:nvSpPr>
        <p:spPr>
          <a:xfrm>
            <a:off x="5479825" y="1774025"/>
            <a:ext cx="3048600" cy="2149200"/>
          </a:xfrm>
          <a:prstGeom prst="rect">
            <a:avLst/>
          </a:prstGeom>
          <a:solidFill>
            <a:srgbClr val="FFFFFF">
              <a:alpha val="67310"/>
            </a:srgbClr>
          </a:solid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551" name="Google Shape;551;p36"/>
          <p:cNvSpPr txBox="1"/>
          <p:nvPr/>
        </p:nvSpPr>
        <p:spPr>
          <a:xfrm>
            <a:off x="6558041" y="3833642"/>
            <a:ext cx="876000" cy="152700"/>
          </a:xfrm>
          <a:prstGeom prst="rect">
            <a:avLst/>
          </a:prstGeom>
          <a:solidFill>
            <a:srgbClr val="C9DAF8"/>
          </a:solidFill>
          <a:ln cap="flat" cmpd="sng" w="9525">
            <a:solidFill>
              <a:schemeClr val="accent5"/>
            </a:solidFill>
            <a:prstDash val="solid"/>
            <a:round/>
            <a:headEnd len="sm" w="sm" type="none"/>
            <a:tailEnd len="sm" w="sm" type="none"/>
          </a:ln>
        </p:spPr>
        <p:txBody>
          <a:bodyPr anchorCtr="0" anchor="t" bIns="18000" lIns="18000" spcFirstLastPara="1" rIns="18000" wrap="square" tIns="18000">
            <a:noAutofit/>
          </a:bodyPr>
          <a:lstStyle/>
          <a:p>
            <a:pPr indent="0" lvl="0" marL="0" rtl="0" algn="ctr">
              <a:spcBef>
                <a:spcPts val="0"/>
              </a:spcBef>
              <a:spcAft>
                <a:spcPts val="0"/>
              </a:spcAft>
              <a:buNone/>
            </a:pPr>
            <a:r>
              <a:rPr lang="en-GB" sz="800">
                <a:solidFill>
                  <a:srgbClr val="202124"/>
                </a:solidFill>
                <a:latin typeface="Roboto"/>
                <a:ea typeface="Roboto"/>
                <a:cs typeface="Roboto"/>
                <a:sym typeface="Roboto"/>
              </a:rPr>
              <a:t>Standard RL loop</a:t>
            </a:r>
            <a:endParaRPr sz="800">
              <a:solidFill>
                <a:srgbClr val="202124"/>
              </a:solidFill>
              <a:latin typeface="Roboto"/>
              <a:ea typeface="Roboto"/>
              <a:cs typeface="Roboto"/>
              <a:sym typeface="Roboto"/>
            </a:endParaRPr>
          </a:p>
        </p:txBody>
      </p:sp>
      <p:pic>
        <p:nvPicPr>
          <p:cNvPr id="456" name="Google Shape;456;p36"/>
          <p:cNvPicPr preferRelativeResize="0"/>
          <p:nvPr/>
        </p:nvPicPr>
        <p:blipFill>
          <a:blip r:embed="rId6">
            <a:alphaModFix/>
          </a:blip>
          <a:stretch>
            <a:fillRect/>
          </a:stretch>
        </p:blipFill>
        <p:spPr>
          <a:xfrm>
            <a:off x="6429667" y="1836155"/>
            <a:ext cx="1133538" cy="574652"/>
          </a:xfrm>
          <a:prstGeom prst="rect">
            <a:avLst/>
          </a:prstGeom>
          <a:noFill/>
          <a:ln cap="flat" cmpd="sng" w="9525">
            <a:solidFill>
              <a:schemeClr val="dk2"/>
            </a:solidFill>
            <a:prstDash val="solid"/>
            <a:round/>
            <a:headEnd len="sm" w="sm" type="none"/>
            <a:tailEnd len="sm" w="sm" type="none"/>
          </a:ln>
        </p:spPr>
      </p:pic>
      <p:sp>
        <p:nvSpPr>
          <p:cNvPr id="552" name="Google Shape;552;p36"/>
          <p:cNvSpPr txBox="1"/>
          <p:nvPr/>
        </p:nvSpPr>
        <p:spPr>
          <a:xfrm>
            <a:off x="5679280" y="2836206"/>
            <a:ext cx="465000" cy="230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Abstract State ID</a:t>
            </a:r>
            <a:endParaRPr sz="700">
              <a:latin typeface="Open Sans"/>
              <a:ea typeface="Open Sans"/>
              <a:cs typeface="Open Sans"/>
              <a:sym typeface="Open Sans"/>
            </a:endParaRPr>
          </a:p>
        </p:txBody>
      </p:sp>
      <p:grpSp>
        <p:nvGrpSpPr>
          <p:cNvPr id="553" name="Google Shape;553;p36"/>
          <p:cNvGrpSpPr/>
          <p:nvPr/>
        </p:nvGrpSpPr>
        <p:grpSpPr>
          <a:xfrm>
            <a:off x="5788826" y="2716265"/>
            <a:ext cx="246526" cy="148512"/>
            <a:chOff x="174350" y="5855788"/>
            <a:chExt cx="1044600" cy="652800"/>
          </a:xfrm>
        </p:grpSpPr>
        <p:sp>
          <p:nvSpPr>
            <p:cNvPr id="554" name="Google Shape;554;p36"/>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6"/>
            <p:cNvGrpSpPr/>
            <p:nvPr/>
          </p:nvGrpSpPr>
          <p:grpSpPr>
            <a:xfrm>
              <a:off x="222050" y="5893250"/>
              <a:ext cx="160200" cy="254275"/>
              <a:chOff x="639900" y="511925"/>
              <a:chExt cx="160200" cy="254275"/>
            </a:xfrm>
          </p:grpSpPr>
          <p:cxnSp>
            <p:nvCxnSpPr>
              <p:cNvPr id="556" name="Google Shape;556;p36"/>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557" name="Google Shape;557;p36"/>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558" name="Google Shape;558;p36"/>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559" name="Google Shape;559;p36"/>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560" name="Google Shape;560;p36"/>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561" name="Google Shape;561;p36"/>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5" name="Google Shape;565;p36"/>
          <p:cNvCxnSpPr/>
          <p:nvPr/>
        </p:nvCxnSpPr>
        <p:spPr>
          <a:xfrm flipH="1" rot="10800000">
            <a:off x="5196725" y="2866059"/>
            <a:ext cx="563705" cy="215366"/>
          </a:xfrm>
          <a:prstGeom prst="bentConnector3">
            <a:avLst>
              <a:gd fmla="val 36863" name="adj1"/>
            </a:avLst>
          </a:prstGeom>
          <a:noFill/>
          <a:ln cap="flat" cmpd="sng" w="28575">
            <a:solidFill>
              <a:srgbClr val="000000"/>
            </a:solidFill>
            <a:prstDash val="solid"/>
            <a:round/>
            <a:headEnd len="med" w="med" type="none"/>
            <a:tailEnd len="med" w="med" type="triangle"/>
          </a:ln>
        </p:spPr>
      </p:cxnSp>
      <p:cxnSp>
        <p:nvCxnSpPr>
          <p:cNvPr id="566" name="Google Shape;566;p36"/>
          <p:cNvCxnSpPr>
            <a:stCxn id="456" idx="1"/>
            <a:endCxn id="472" idx="0"/>
          </p:cNvCxnSpPr>
          <p:nvPr/>
        </p:nvCxnSpPr>
        <p:spPr>
          <a:xfrm flipH="1">
            <a:off x="3964567" y="2123481"/>
            <a:ext cx="2465100" cy="308100"/>
          </a:xfrm>
          <a:prstGeom prst="bentConnector2">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7"/>
          <p:cNvSpPr/>
          <p:nvPr/>
        </p:nvSpPr>
        <p:spPr>
          <a:xfrm>
            <a:off x="7415610" y="2623133"/>
            <a:ext cx="984000" cy="110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5690781" y="2623133"/>
            <a:ext cx="984000" cy="110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txBox="1"/>
          <p:nvPr/>
        </p:nvSpPr>
        <p:spPr>
          <a:xfrm>
            <a:off x="7434630" y="3435771"/>
            <a:ext cx="540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Place Action</a:t>
            </a:r>
            <a:endParaRPr sz="700">
              <a:latin typeface="Open Sans"/>
              <a:ea typeface="Open Sans"/>
              <a:cs typeface="Open Sans"/>
              <a:sym typeface="Open Sans"/>
            </a:endParaRPr>
          </a:p>
        </p:txBody>
      </p:sp>
      <p:cxnSp>
        <p:nvCxnSpPr>
          <p:cNvPr id="574" name="Google Shape;574;p37"/>
          <p:cNvCxnSpPr>
            <a:stCxn id="572" idx="3"/>
            <a:endCxn id="571" idx="1"/>
          </p:cNvCxnSpPr>
          <p:nvPr/>
        </p:nvCxnSpPr>
        <p:spPr>
          <a:xfrm>
            <a:off x="6674781" y="3175433"/>
            <a:ext cx="740700" cy="0"/>
          </a:xfrm>
          <a:prstGeom prst="straightConnector1">
            <a:avLst/>
          </a:prstGeom>
          <a:noFill/>
          <a:ln cap="flat" cmpd="sng" w="19050">
            <a:solidFill>
              <a:srgbClr val="000000"/>
            </a:solidFill>
            <a:prstDash val="solid"/>
            <a:round/>
            <a:headEnd len="med" w="med" type="none"/>
            <a:tailEnd len="med" w="med" type="triangle"/>
          </a:ln>
        </p:spPr>
      </p:cxnSp>
      <p:sp>
        <p:nvSpPr>
          <p:cNvPr id="575" name="Google Shape;575;p37"/>
          <p:cNvSpPr/>
          <p:nvPr/>
        </p:nvSpPr>
        <p:spPr>
          <a:xfrm>
            <a:off x="6751257" y="3006439"/>
            <a:ext cx="489000" cy="338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Open Sans"/>
                <a:ea typeface="Open Sans"/>
                <a:cs typeface="Open Sans"/>
                <a:sym typeface="Open Sans"/>
              </a:rPr>
              <a:t>DQN</a:t>
            </a:r>
            <a:endParaRPr sz="1000">
              <a:solidFill>
                <a:srgbClr val="FFFFFF"/>
              </a:solidFill>
              <a:latin typeface="Open Sans"/>
              <a:ea typeface="Open Sans"/>
              <a:cs typeface="Open Sans"/>
              <a:sym typeface="Open Sans"/>
            </a:endParaRPr>
          </a:p>
        </p:txBody>
      </p:sp>
      <p:sp>
        <p:nvSpPr>
          <p:cNvPr id="576" name="Google Shape;576;p37"/>
          <p:cNvSpPr txBox="1"/>
          <p:nvPr/>
        </p:nvSpPr>
        <p:spPr>
          <a:xfrm>
            <a:off x="7910877" y="2322400"/>
            <a:ext cx="5262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action</a:t>
            </a:r>
            <a:endParaRPr sz="800">
              <a:latin typeface="Open Sans"/>
              <a:ea typeface="Open Sans"/>
              <a:cs typeface="Open Sans"/>
              <a:sym typeface="Open Sans"/>
            </a:endParaRPr>
          </a:p>
        </p:txBody>
      </p:sp>
      <p:sp>
        <p:nvSpPr>
          <p:cNvPr id="577" name="Google Shape;577;p37"/>
          <p:cNvSpPr txBox="1"/>
          <p:nvPr/>
        </p:nvSpPr>
        <p:spPr>
          <a:xfrm>
            <a:off x="7909095" y="3435769"/>
            <a:ext cx="489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Pick Action</a:t>
            </a:r>
            <a:endParaRPr sz="700">
              <a:latin typeface="Open Sans"/>
              <a:ea typeface="Open Sans"/>
              <a:cs typeface="Open Sans"/>
              <a:sym typeface="Open Sans"/>
            </a:endParaRPr>
          </a:p>
        </p:txBody>
      </p:sp>
      <p:sp>
        <p:nvSpPr>
          <p:cNvPr id="578" name="Google Shape;578;p37"/>
          <p:cNvSpPr txBox="1"/>
          <p:nvPr/>
        </p:nvSpPr>
        <p:spPr>
          <a:xfrm>
            <a:off x="7475823" y="2623130"/>
            <a:ext cx="864000" cy="131700"/>
          </a:xfrm>
          <a:prstGeom prst="rect">
            <a:avLst/>
          </a:prstGeom>
          <a:noFill/>
          <a:ln>
            <a:noFill/>
          </a:ln>
        </p:spPr>
        <p:txBody>
          <a:bodyPr anchorCtr="0" anchor="t" bIns="91425" lIns="0" spcFirstLastPara="1" rIns="0" wrap="square" tIns="54000">
            <a:noAutofit/>
          </a:bodyPr>
          <a:lstStyle/>
          <a:p>
            <a:pPr indent="0" lvl="0" marL="0" rtl="0" algn="ctr">
              <a:spcBef>
                <a:spcPts val="0"/>
              </a:spcBef>
              <a:spcAft>
                <a:spcPts val="0"/>
              </a:spcAft>
              <a:buNone/>
            </a:pPr>
            <a:r>
              <a:rPr lang="en-GB" sz="800">
                <a:latin typeface="Open Sans"/>
                <a:ea typeface="Open Sans"/>
                <a:cs typeface="Open Sans"/>
                <a:sym typeface="Open Sans"/>
              </a:rPr>
              <a:t>Q value heatmaps</a:t>
            </a:r>
            <a:endParaRPr sz="800">
              <a:latin typeface="Open Sans"/>
              <a:ea typeface="Open Sans"/>
              <a:cs typeface="Open Sans"/>
              <a:sym typeface="Open Sans"/>
            </a:endParaRPr>
          </a:p>
        </p:txBody>
      </p:sp>
      <p:sp>
        <p:nvSpPr>
          <p:cNvPr id="579" name="Google Shape;579;p37"/>
          <p:cNvSpPr/>
          <p:nvPr/>
        </p:nvSpPr>
        <p:spPr>
          <a:xfrm>
            <a:off x="5862653" y="3229973"/>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pic>
        <p:nvPicPr>
          <p:cNvPr id="580" name="Google Shape;580;p37"/>
          <p:cNvPicPr preferRelativeResize="0"/>
          <p:nvPr/>
        </p:nvPicPr>
        <p:blipFill>
          <a:blip r:embed="rId3">
            <a:alphaModFix/>
          </a:blip>
          <a:stretch>
            <a:fillRect/>
          </a:stretch>
        </p:blipFill>
        <p:spPr>
          <a:xfrm>
            <a:off x="6277919" y="2794742"/>
            <a:ext cx="297343" cy="609929"/>
          </a:xfrm>
          <a:prstGeom prst="rect">
            <a:avLst/>
          </a:prstGeom>
          <a:noFill/>
          <a:ln>
            <a:noFill/>
          </a:ln>
        </p:spPr>
      </p:pic>
      <p:sp>
        <p:nvSpPr>
          <p:cNvPr id="581" name="Google Shape;581;p37"/>
          <p:cNvSpPr txBox="1"/>
          <p:nvPr/>
        </p:nvSpPr>
        <p:spPr>
          <a:xfrm>
            <a:off x="6135340" y="3326962"/>
            <a:ext cx="555000" cy="540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Top-down RGB </a:t>
            </a:r>
            <a:endParaRPr sz="700">
              <a:latin typeface="Open Sans"/>
              <a:ea typeface="Open Sans"/>
              <a:cs typeface="Open Sans"/>
              <a:sym typeface="Open Sans"/>
            </a:endParaRPr>
          </a:p>
          <a:p>
            <a:pPr indent="0" lvl="0" marL="0" rtl="0" algn="ctr">
              <a:spcBef>
                <a:spcPts val="0"/>
              </a:spcBef>
              <a:spcAft>
                <a:spcPts val="0"/>
              </a:spcAft>
              <a:buNone/>
            </a:pPr>
            <a:r>
              <a:rPr lang="en-GB" sz="700">
                <a:latin typeface="Open Sans"/>
                <a:ea typeface="Open Sans"/>
                <a:cs typeface="Open Sans"/>
                <a:sym typeface="Open Sans"/>
              </a:rPr>
              <a:t>Observation</a:t>
            </a:r>
            <a:endParaRPr sz="700">
              <a:latin typeface="Open Sans"/>
              <a:ea typeface="Open Sans"/>
              <a:cs typeface="Open Sans"/>
              <a:sym typeface="Open Sans"/>
            </a:endParaRPr>
          </a:p>
        </p:txBody>
      </p:sp>
      <p:cxnSp>
        <p:nvCxnSpPr>
          <p:cNvPr id="582" name="Google Shape;582;p37"/>
          <p:cNvCxnSpPr>
            <a:stCxn id="578" idx="0"/>
            <a:endCxn id="583" idx="3"/>
          </p:cNvCxnSpPr>
          <p:nvPr/>
        </p:nvCxnSpPr>
        <p:spPr>
          <a:xfrm flipH="1" rot="5400000">
            <a:off x="7485723" y="2201030"/>
            <a:ext cx="499500" cy="344700"/>
          </a:xfrm>
          <a:prstGeom prst="bentConnector2">
            <a:avLst/>
          </a:prstGeom>
          <a:noFill/>
          <a:ln cap="flat" cmpd="sng" w="28575">
            <a:solidFill>
              <a:srgbClr val="000000"/>
            </a:solidFill>
            <a:prstDash val="solid"/>
            <a:round/>
            <a:headEnd len="med" w="med" type="none"/>
            <a:tailEnd len="med" w="med" type="triangle"/>
          </a:ln>
        </p:spPr>
      </p:cxnSp>
      <p:pic>
        <p:nvPicPr>
          <p:cNvPr id="584" name="Google Shape;584;p37"/>
          <p:cNvPicPr preferRelativeResize="0"/>
          <p:nvPr/>
        </p:nvPicPr>
        <p:blipFill>
          <a:blip r:embed="rId4">
            <a:alphaModFix/>
          </a:blip>
          <a:stretch>
            <a:fillRect/>
          </a:stretch>
        </p:blipFill>
        <p:spPr>
          <a:xfrm>
            <a:off x="7957352" y="2809896"/>
            <a:ext cx="346276" cy="698203"/>
          </a:xfrm>
          <a:prstGeom prst="rect">
            <a:avLst/>
          </a:prstGeom>
          <a:noFill/>
          <a:ln>
            <a:noFill/>
          </a:ln>
        </p:spPr>
      </p:pic>
      <p:pic>
        <p:nvPicPr>
          <p:cNvPr id="585" name="Google Shape;585;p37"/>
          <p:cNvPicPr preferRelativeResize="0"/>
          <p:nvPr/>
        </p:nvPicPr>
        <p:blipFill>
          <a:blip r:embed="rId5">
            <a:alphaModFix/>
          </a:blip>
          <a:stretch>
            <a:fillRect/>
          </a:stretch>
        </p:blipFill>
        <p:spPr>
          <a:xfrm>
            <a:off x="7515082" y="2808269"/>
            <a:ext cx="346265" cy="701447"/>
          </a:xfrm>
          <a:prstGeom prst="rect">
            <a:avLst/>
          </a:prstGeom>
          <a:noFill/>
          <a:ln>
            <a:noFill/>
          </a:ln>
        </p:spPr>
      </p:pic>
      <p:cxnSp>
        <p:nvCxnSpPr>
          <p:cNvPr id="586" name="Google Shape;586;p37"/>
          <p:cNvCxnSpPr/>
          <p:nvPr/>
        </p:nvCxnSpPr>
        <p:spPr>
          <a:xfrm flipH="1" rot="-5400000">
            <a:off x="5841081" y="2208262"/>
            <a:ext cx="667500" cy="504000"/>
          </a:xfrm>
          <a:prstGeom prst="bentConnector3">
            <a:avLst>
              <a:gd fmla="val 50000" name="adj1"/>
            </a:avLst>
          </a:prstGeom>
          <a:noFill/>
          <a:ln cap="flat" cmpd="sng" w="28575">
            <a:solidFill>
              <a:srgbClr val="000000"/>
            </a:solidFill>
            <a:prstDash val="solid"/>
            <a:round/>
            <a:headEnd len="med" w="med" type="none"/>
            <a:tailEnd len="med" w="med" type="triangle"/>
          </a:ln>
        </p:spPr>
      </p:cxnSp>
      <p:grpSp>
        <p:nvGrpSpPr>
          <p:cNvPr id="587" name="Google Shape;587;p37"/>
          <p:cNvGrpSpPr/>
          <p:nvPr/>
        </p:nvGrpSpPr>
        <p:grpSpPr>
          <a:xfrm>
            <a:off x="5789176" y="2719767"/>
            <a:ext cx="246526" cy="148512"/>
            <a:chOff x="174350" y="5855788"/>
            <a:chExt cx="1044600" cy="652800"/>
          </a:xfrm>
        </p:grpSpPr>
        <p:sp>
          <p:nvSpPr>
            <p:cNvPr id="588" name="Google Shape;588;p37"/>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37"/>
            <p:cNvGrpSpPr/>
            <p:nvPr/>
          </p:nvGrpSpPr>
          <p:grpSpPr>
            <a:xfrm>
              <a:off x="222050" y="5893250"/>
              <a:ext cx="160200" cy="254275"/>
              <a:chOff x="639900" y="511925"/>
              <a:chExt cx="160200" cy="254275"/>
            </a:xfrm>
          </p:grpSpPr>
          <p:cxnSp>
            <p:nvCxnSpPr>
              <p:cNvPr id="590" name="Google Shape;590;p37"/>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591" name="Google Shape;591;p37"/>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592" name="Google Shape;592;p37"/>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593" name="Google Shape;593;p37"/>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594" name="Google Shape;594;p37"/>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595" name="Google Shape;595;p37"/>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7"/>
          <p:cNvSpPr/>
          <p:nvPr/>
        </p:nvSpPr>
        <p:spPr>
          <a:xfrm>
            <a:off x="2734350" y="2431525"/>
            <a:ext cx="2460300" cy="17571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4636630" y="3199509"/>
            <a:ext cx="360000" cy="224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7"/>
          <p:cNvGrpSpPr/>
          <p:nvPr/>
        </p:nvGrpSpPr>
        <p:grpSpPr>
          <a:xfrm>
            <a:off x="4653111" y="3212509"/>
            <a:ext cx="55109" cy="87293"/>
            <a:chOff x="639900" y="511925"/>
            <a:chExt cx="160200" cy="254275"/>
          </a:xfrm>
        </p:grpSpPr>
        <p:cxnSp>
          <p:nvCxnSpPr>
            <p:cNvPr id="602" name="Google Shape;602;p37"/>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603" name="Google Shape;603;p37"/>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604" name="Google Shape;604;p37"/>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605" name="Google Shape;605;p37"/>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606" name="Google Shape;606;p37"/>
          <p:cNvCxnSpPr/>
          <p:nvPr/>
        </p:nvCxnSpPr>
        <p:spPr>
          <a:xfrm>
            <a:off x="4655715" y="3395497"/>
            <a:ext cx="321000" cy="0"/>
          </a:xfrm>
          <a:prstGeom prst="straightConnector1">
            <a:avLst/>
          </a:prstGeom>
          <a:noFill/>
          <a:ln cap="flat" cmpd="sng" w="9525">
            <a:solidFill>
              <a:srgbClr val="000000"/>
            </a:solidFill>
            <a:prstDash val="solid"/>
            <a:round/>
            <a:headEnd len="med" w="med" type="none"/>
            <a:tailEnd len="med" w="med" type="none"/>
          </a:ln>
        </p:spPr>
      </p:cxnSp>
      <p:sp>
        <p:nvSpPr>
          <p:cNvPr id="607" name="Google Shape;607;p37"/>
          <p:cNvSpPr/>
          <p:nvPr/>
        </p:nvSpPr>
        <p:spPr>
          <a:xfrm>
            <a:off x="4661750" y="3270999"/>
            <a:ext cx="36000" cy="39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37"/>
          <p:cNvGrpSpPr/>
          <p:nvPr/>
        </p:nvGrpSpPr>
        <p:grpSpPr>
          <a:xfrm rot="6416557">
            <a:off x="4824164" y="3251285"/>
            <a:ext cx="292699" cy="293254"/>
            <a:chOff x="6222350" y="1425025"/>
            <a:chExt cx="1236180" cy="1236180"/>
          </a:xfrm>
        </p:grpSpPr>
        <p:grpSp>
          <p:nvGrpSpPr>
            <p:cNvPr id="609" name="Google Shape;609;p37"/>
            <p:cNvGrpSpPr/>
            <p:nvPr/>
          </p:nvGrpSpPr>
          <p:grpSpPr>
            <a:xfrm rot="-1465812">
              <a:off x="6373623" y="1576297"/>
              <a:ext cx="933635" cy="933635"/>
              <a:chOff x="6296597" y="2094721"/>
              <a:chExt cx="933600" cy="933600"/>
            </a:xfrm>
          </p:grpSpPr>
          <p:sp>
            <p:nvSpPr>
              <p:cNvPr id="610" name="Google Shape;610;p37"/>
              <p:cNvSpPr/>
              <p:nvPr/>
            </p:nvSpPr>
            <p:spPr>
              <a:xfrm>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rot="5400000">
                <a:off x="6296597" y="2094721"/>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37"/>
            <p:cNvSpPr/>
            <p:nvPr/>
          </p:nvSpPr>
          <p:spPr>
            <a:xfrm rot="-5029226">
              <a:off x="6373722" y="1576413"/>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7"/>
          <p:cNvSpPr/>
          <p:nvPr/>
        </p:nvSpPr>
        <p:spPr>
          <a:xfrm>
            <a:off x="4799517" y="3379449"/>
            <a:ext cx="168000" cy="150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4661750" y="3356022"/>
            <a:ext cx="36000" cy="39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4750626" y="3356022"/>
            <a:ext cx="36000" cy="39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7"/>
          <p:cNvGrpSpPr/>
          <p:nvPr/>
        </p:nvGrpSpPr>
        <p:grpSpPr>
          <a:xfrm>
            <a:off x="3826782" y="3657789"/>
            <a:ext cx="526204" cy="382114"/>
            <a:chOff x="4508150" y="571046"/>
            <a:chExt cx="764720" cy="550994"/>
          </a:xfrm>
        </p:grpSpPr>
        <p:sp>
          <p:nvSpPr>
            <p:cNvPr id="617" name="Google Shape;617;p37"/>
            <p:cNvSpPr/>
            <p:nvPr/>
          </p:nvSpPr>
          <p:spPr>
            <a:xfrm>
              <a:off x="4508150" y="799240"/>
              <a:ext cx="522300" cy="32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37"/>
            <p:cNvGrpSpPr/>
            <p:nvPr/>
          </p:nvGrpSpPr>
          <p:grpSpPr>
            <a:xfrm>
              <a:off x="4532000" y="817758"/>
              <a:ext cx="80100" cy="125688"/>
              <a:chOff x="639900" y="511925"/>
              <a:chExt cx="160200" cy="254275"/>
            </a:xfrm>
          </p:grpSpPr>
          <p:cxnSp>
            <p:nvCxnSpPr>
              <p:cNvPr id="619" name="Google Shape;619;p37"/>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620" name="Google Shape;620;p37"/>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621" name="Google Shape;621;p37"/>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622" name="Google Shape;622;p37"/>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623" name="Google Shape;623;p37"/>
            <p:cNvCxnSpPr/>
            <p:nvPr/>
          </p:nvCxnSpPr>
          <p:spPr>
            <a:xfrm>
              <a:off x="4535900" y="1081677"/>
              <a:ext cx="466800" cy="0"/>
            </a:xfrm>
            <a:prstGeom prst="straightConnector1">
              <a:avLst/>
            </a:prstGeom>
            <a:noFill/>
            <a:ln cap="flat" cmpd="sng" w="9525">
              <a:solidFill>
                <a:srgbClr val="000000"/>
              </a:solidFill>
              <a:prstDash val="solid"/>
              <a:round/>
              <a:headEnd len="med" w="med" type="none"/>
              <a:tailEnd len="med" w="med" type="none"/>
            </a:ln>
          </p:spPr>
        </p:cxnSp>
        <p:sp>
          <p:nvSpPr>
            <p:cNvPr id="624" name="Google Shape;624;p37"/>
            <p:cNvSpPr/>
            <p:nvPr/>
          </p:nvSpPr>
          <p:spPr>
            <a:xfrm>
              <a:off x="4838663" y="1016077"/>
              <a:ext cx="54600" cy="54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4912913" y="1016077"/>
              <a:ext cx="54600" cy="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4764413" y="1016077"/>
              <a:ext cx="54600" cy="54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37"/>
            <p:cNvGrpSpPr/>
            <p:nvPr/>
          </p:nvGrpSpPr>
          <p:grpSpPr>
            <a:xfrm rot="822347">
              <a:off x="4801565" y="615257"/>
              <a:ext cx="426258" cy="421873"/>
              <a:chOff x="4855129" y="174293"/>
              <a:chExt cx="1236180" cy="1236180"/>
            </a:xfrm>
          </p:grpSpPr>
          <p:grpSp>
            <p:nvGrpSpPr>
              <p:cNvPr id="628" name="Google Shape;628;p37"/>
              <p:cNvGrpSpPr/>
              <p:nvPr/>
            </p:nvGrpSpPr>
            <p:grpSpPr>
              <a:xfrm rot="-1465812">
                <a:off x="5006402" y="325565"/>
                <a:ext cx="933635" cy="933635"/>
                <a:chOff x="5569100" y="390575"/>
                <a:chExt cx="933600" cy="933600"/>
              </a:xfrm>
            </p:grpSpPr>
            <p:sp>
              <p:nvSpPr>
                <p:cNvPr id="629" name="Google Shape;629;p37"/>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7"/>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37"/>
            <p:cNvSpPr/>
            <p:nvPr/>
          </p:nvSpPr>
          <p:spPr>
            <a:xfrm>
              <a:off x="4744988" y="1058550"/>
              <a:ext cx="242100" cy="231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37"/>
          <p:cNvSpPr txBox="1"/>
          <p:nvPr/>
        </p:nvSpPr>
        <p:spPr>
          <a:xfrm>
            <a:off x="3791992" y="2969335"/>
            <a:ext cx="4650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a:t>
            </a:r>
            <a:endParaRPr sz="2400"/>
          </a:p>
        </p:txBody>
      </p:sp>
      <p:cxnSp>
        <p:nvCxnSpPr>
          <p:cNvPr id="634" name="Google Shape;634;p37"/>
          <p:cNvCxnSpPr/>
          <p:nvPr/>
        </p:nvCxnSpPr>
        <p:spPr>
          <a:xfrm rot="10800000">
            <a:off x="4024895" y="3466446"/>
            <a:ext cx="0" cy="323414"/>
          </a:xfrm>
          <a:prstGeom prst="straightConnector1">
            <a:avLst/>
          </a:prstGeom>
          <a:noFill/>
          <a:ln cap="flat" cmpd="sng" w="19050">
            <a:solidFill>
              <a:srgbClr val="A61C00"/>
            </a:solidFill>
            <a:prstDash val="solid"/>
            <a:round/>
            <a:headEnd len="med" w="med" type="triangle"/>
            <a:tailEnd len="med" w="med" type="triangle"/>
          </a:ln>
        </p:spPr>
      </p:cxnSp>
      <p:cxnSp>
        <p:nvCxnSpPr>
          <p:cNvPr id="635" name="Google Shape;635;p37"/>
          <p:cNvCxnSpPr>
            <a:stCxn id="636" idx="2"/>
            <a:endCxn id="600" idx="0"/>
          </p:cNvCxnSpPr>
          <p:nvPr/>
        </p:nvCxnSpPr>
        <p:spPr>
          <a:xfrm>
            <a:off x="4195681" y="2745867"/>
            <a:ext cx="621000" cy="453600"/>
          </a:xfrm>
          <a:prstGeom prst="straightConnector1">
            <a:avLst/>
          </a:prstGeom>
          <a:noFill/>
          <a:ln cap="flat" cmpd="sng" w="19050">
            <a:solidFill>
              <a:srgbClr val="A61C00"/>
            </a:solidFill>
            <a:prstDash val="solid"/>
            <a:round/>
            <a:headEnd len="med" w="med" type="triangle"/>
            <a:tailEnd len="med" w="med" type="triangle"/>
          </a:ln>
        </p:spPr>
      </p:cxnSp>
      <p:sp>
        <p:nvSpPr>
          <p:cNvPr id="637" name="Google Shape;637;p37"/>
          <p:cNvSpPr txBox="1"/>
          <p:nvPr/>
        </p:nvSpPr>
        <p:spPr>
          <a:xfrm>
            <a:off x="631175" y="405900"/>
            <a:ext cx="38100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DQN With Reward Machines</a:t>
            </a:r>
            <a:endParaRPr sz="30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3000">
              <a:solidFill>
                <a:srgbClr val="202124"/>
              </a:solidFill>
              <a:latin typeface="Google Sans Medium"/>
              <a:ea typeface="Google Sans Medium"/>
              <a:cs typeface="Google Sans Medium"/>
              <a:sym typeface="Google Sans Medium"/>
            </a:endParaRPr>
          </a:p>
        </p:txBody>
      </p:sp>
      <p:sp>
        <p:nvSpPr>
          <p:cNvPr id="638" name="Google Shape;638;p37"/>
          <p:cNvSpPr txBox="1"/>
          <p:nvPr/>
        </p:nvSpPr>
        <p:spPr>
          <a:xfrm>
            <a:off x="684750" y="2575125"/>
            <a:ext cx="20496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000">
                <a:solidFill>
                  <a:srgbClr val="9AA0A6"/>
                </a:solidFill>
                <a:latin typeface="Roboto Medium"/>
                <a:ea typeface="Roboto Medium"/>
                <a:cs typeface="Roboto Medium"/>
                <a:sym typeface="Roboto Medium"/>
              </a:rPr>
              <a:t>Dense rewards</a:t>
            </a:r>
            <a:r>
              <a:rPr lang="en-GB" sz="1000">
                <a:solidFill>
                  <a:srgbClr val="9AA0A6"/>
                </a:solidFill>
                <a:latin typeface="Roboto"/>
                <a:ea typeface="Roboto"/>
                <a:cs typeface="Roboto"/>
                <a:sym typeface="Roboto"/>
              </a:rPr>
              <a:t> guide search.</a:t>
            </a:r>
            <a:endParaRPr sz="1500"/>
          </a:p>
        </p:txBody>
      </p:sp>
      <p:cxnSp>
        <p:nvCxnSpPr>
          <p:cNvPr id="639" name="Google Shape;639;p37"/>
          <p:cNvCxnSpPr>
            <a:stCxn id="640" idx="3"/>
            <a:endCxn id="641" idx="2"/>
          </p:cNvCxnSpPr>
          <p:nvPr/>
        </p:nvCxnSpPr>
        <p:spPr>
          <a:xfrm flipH="1" rot="10800000">
            <a:off x="3361773" y="2813416"/>
            <a:ext cx="509100" cy="495000"/>
          </a:xfrm>
          <a:prstGeom prst="curvedConnector2">
            <a:avLst/>
          </a:prstGeom>
          <a:noFill/>
          <a:ln cap="flat" cmpd="sng" w="19050">
            <a:solidFill>
              <a:srgbClr val="A61C00"/>
            </a:solidFill>
            <a:prstDash val="solid"/>
            <a:round/>
            <a:headEnd len="med" w="med" type="none"/>
            <a:tailEnd len="med" w="med" type="triangle"/>
          </a:ln>
        </p:spPr>
      </p:cxnSp>
      <p:grpSp>
        <p:nvGrpSpPr>
          <p:cNvPr id="642" name="Google Shape;642;p37"/>
          <p:cNvGrpSpPr/>
          <p:nvPr/>
        </p:nvGrpSpPr>
        <p:grpSpPr>
          <a:xfrm rot="10435216">
            <a:off x="2891058" y="3280255"/>
            <a:ext cx="217726" cy="211954"/>
            <a:chOff x="5569100" y="390575"/>
            <a:chExt cx="933600" cy="933600"/>
          </a:xfrm>
        </p:grpSpPr>
        <p:sp>
          <p:nvSpPr>
            <p:cNvPr id="643" name="Google Shape;643;p37"/>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7"/>
          <p:cNvGrpSpPr/>
          <p:nvPr/>
        </p:nvGrpSpPr>
        <p:grpSpPr>
          <a:xfrm rot="838301">
            <a:off x="4028540" y="2488068"/>
            <a:ext cx="293644" cy="295849"/>
            <a:chOff x="4855129" y="174293"/>
            <a:chExt cx="1236180" cy="1236180"/>
          </a:xfrm>
        </p:grpSpPr>
        <p:grpSp>
          <p:nvGrpSpPr>
            <p:cNvPr id="646" name="Google Shape;646;p37"/>
            <p:cNvGrpSpPr/>
            <p:nvPr/>
          </p:nvGrpSpPr>
          <p:grpSpPr>
            <a:xfrm rot="-1465812">
              <a:off x="5006402" y="325565"/>
              <a:ext cx="933635" cy="933635"/>
              <a:chOff x="5569100" y="390575"/>
              <a:chExt cx="933600" cy="933600"/>
            </a:xfrm>
          </p:grpSpPr>
          <p:sp>
            <p:nvSpPr>
              <p:cNvPr id="647" name="Google Shape;647;p37"/>
              <p:cNvSpPr/>
              <p:nvPr/>
            </p:nvSpPr>
            <p:spPr>
              <a:xfrm>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rot="5400000">
                <a:off x="5569100" y="390575"/>
                <a:ext cx="933600" cy="933600"/>
              </a:xfrm>
              <a:prstGeom prst="arc">
                <a:avLst>
                  <a:gd fmla="val 16200000" name="adj1"/>
                  <a:gd fmla="val 0" name="adj2"/>
                </a:avLst>
              </a:prstGeom>
              <a:noFill/>
              <a:ln cap="flat" cmpd="sng" w="19050">
                <a:solidFill>
                  <a:srgbClr val="98000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7"/>
            <p:cNvSpPr/>
            <p:nvPr/>
          </p:nvSpPr>
          <p:spPr>
            <a:xfrm rot="-5029226">
              <a:off x="5006501" y="325680"/>
              <a:ext cx="933625" cy="93362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37"/>
          <p:cNvSpPr/>
          <p:nvPr/>
        </p:nvSpPr>
        <p:spPr>
          <a:xfrm rot="6887525">
            <a:off x="2893620" y="3277432"/>
            <a:ext cx="212483" cy="217215"/>
          </a:xfrm>
          <a:prstGeom prst="arc">
            <a:avLst>
              <a:gd fmla="val 16200000" name="adj1"/>
              <a:gd fmla="val 0" name="adj2"/>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2879400" y="2456850"/>
            <a:ext cx="2287500" cy="1688400"/>
          </a:xfrm>
          <a:prstGeom prst="rect">
            <a:avLst/>
          </a:prstGeom>
          <a:solidFill>
            <a:srgbClr val="FFFFFF">
              <a:alpha val="67310"/>
            </a:srgbClr>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640" name="Google Shape;640;p37"/>
          <p:cNvSpPr/>
          <p:nvPr/>
        </p:nvSpPr>
        <p:spPr>
          <a:xfrm>
            <a:off x="3007773" y="3200716"/>
            <a:ext cx="354000" cy="215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37"/>
          <p:cNvGrpSpPr/>
          <p:nvPr/>
        </p:nvGrpSpPr>
        <p:grpSpPr>
          <a:xfrm>
            <a:off x="3023684" y="3213003"/>
            <a:ext cx="54148" cy="83478"/>
            <a:chOff x="639900" y="511925"/>
            <a:chExt cx="160200" cy="254275"/>
          </a:xfrm>
        </p:grpSpPr>
        <p:cxnSp>
          <p:nvCxnSpPr>
            <p:cNvPr id="652" name="Google Shape;652;p37"/>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653" name="Google Shape;653;p37"/>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654" name="Google Shape;654;p37"/>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655" name="Google Shape;655;p37"/>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656" name="Google Shape;656;p37"/>
          <p:cNvCxnSpPr/>
          <p:nvPr/>
        </p:nvCxnSpPr>
        <p:spPr>
          <a:xfrm>
            <a:off x="3026552" y="3388317"/>
            <a:ext cx="315000" cy="0"/>
          </a:xfrm>
          <a:prstGeom prst="straightConnector1">
            <a:avLst/>
          </a:prstGeom>
          <a:noFill/>
          <a:ln cap="flat" cmpd="sng" w="9525">
            <a:solidFill>
              <a:srgbClr val="000000"/>
            </a:solidFill>
            <a:prstDash val="solid"/>
            <a:round/>
            <a:headEnd len="med" w="med" type="none"/>
            <a:tailEnd len="med" w="med" type="none"/>
          </a:ln>
        </p:spPr>
      </p:cxnSp>
      <p:sp>
        <p:nvSpPr>
          <p:cNvPr id="657" name="Google Shape;657;p37"/>
          <p:cNvSpPr/>
          <p:nvPr/>
        </p:nvSpPr>
        <p:spPr>
          <a:xfrm>
            <a:off x="3168045" y="3372956"/>
            <a:ext cx="165000" cy="150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3076215" y="3350531"/>
            <a:ext cx="36000" cy="360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3032490" y="3350531"/>
            <a:ext cx="36000" cy="360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032490" y="3271421"/>
            <a:ext cx="36000" cy="36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37"/>
          <p:cNvCxnSpPr/>
          <p:nvPr/>
        </p:nvCxnSpPr>
        <p:spPr>
          <a:xfrm flipH="1" rot="10800000">
            <a:off x="5196725" y="2866025"/>
            <a:ext cx="563700" cy="215400"/>
          </a:xfrm>
          <a:prstGeom prst="bentConnector3">
            <a:avLst>
              <a:gd fmla="val 36863" name="adj1"/>
            </a:avLst>
          </a:prstGeom>
          <a:noFill/>
          <a:ln cap="flat" cmpd="sng" w="28575">
            <a:solidFill>
              <a:srgbClr val="000000"/>
            </a:solidFill>
            <a:prstDash val="solid"/>
            <a:round/>
            <a:headEnd len="med" w="med" type="none"/>
            <a:tailEnd len="med" w="med" type="triangle"/>
          </a:ln>
        </p:spPr>
      </p:cxnSp>
      <p:sp>
        <p:nvSpPr>
          <p:cNvPr id="662" name="Google Shape;662;p37"/>
          <p:cNvSpPr txBox="1"/>
          <p:nvPr/>
        </p:nvSpPr>
        <p:spPr>
          <a:xfrm>
            <a:off x="5679280" y="2836206"/>
            <a:ext cx="465000" cy="230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Abstract State ID</a:t>
            </a:r>
            <a:endParaRPr sz="700">
              <a:latin typeface="Open Sans"/>
              <a:ea typeface="Open Sans"/>
              <a:cs typeface="Open Sans"/>
              <a:sym typeface="Open Sans"/>
            </a:endParaRPr>
          </a:p>
        </p:txBody>
      </p:sp>
      <p:grpSp>
        <p:nvGrpSpPr>
          <p:cNvPr id="663" name="Google Shape;663;p37"/>
          <p:cNvGrpSpPr/>
          <p:nvPr/>
        </p:nvGrpSpPr>
        <p:grpSpPr>
          <a:xfrm>
            <a:off x="5788826" y="2716265"/>
            <a:ext cx="246526" cy="148512"/>
            <a:chOff x="174350" y="5855788"/>
            <a:chExt cx="1044600" cy="652800"/>
          </a:xfrm>
        </p:grpSpPr>
        <p:sp>
          <p:nvSpPr>
            <p:cNvPr id="664" name="Google Shape;664;p37"/>
            <p:cNvSpPr/>
            <p:nvPr/>
          </p:nvSpPr>
          <p:spPr>
            <a:xfrm>
              <a:off x="174350" y="5855788"/>
              <a:ext cx="1044600" cy="652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37"/>
            <p:cNvGrpSpPr/>
            <p:nvPr/>
          </p:nvGrpSpPr>
          <p:grpSpPr>
            <a:xfrm>
              <a:off x="222050" y="5893250"/>
              <a:ext cx="160200" cy="254275"/>
              <a:chOff x="639900" y="511925"/>
              <a:chExt cx="160200" cy="254275"/>
            </a:xfrm>
          </p:grpSpPr>
          <p:cxnSp>
            <p:nvCxnSpPr>
              <p:cNvPr id="666" name="Google Shape;666;p37"/>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667" name="Google Shape;667;p37"/>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668" name="Google Shape;668;p37"/>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669" name="Google Shape;669;p37"/>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cxnSp>
          <p:nvCxnSpPr>
            <p:cNvPr id="670" name="Google Shape;670;p37"/>
            <p:cNvCxnSpPr/>
            <p:nvPr/>
          </p:nvCxnSpPr>
          <p:spPr>
            <a:xfrm>
              <a:off x="229850" y="6427175"/>
              <a:ext cx="933600" cy="0"/>
            </a:xfrm>
            <a:prstGeom prst="straightConnector1">
              <a:avLst/>
            </a:prstGeom>
            <a:noFill/>
            <a:ln cap="flat" cmpd="sng" w="9525">
              <a:solidFill>
                <a:srgbClr val="000000"/>
              </a:solidFill>
              <a:prstDash val="solid"/>
              <a:round/>
              <a:headEnd len="med" w="med" type="none"/>
              <a:tailEnd len="med" w="med" type="none"/>
            </a:ln>
          </p:spPr>
        </p:cxnSp>
        <p:sp>
          <p:nvSpPr>
            <p:cNvPr id="671" name="Google Shape;671;p37"/>
            <p:cNvSpPr/>
            <p:nvPr/>
          </p:nvSpPr>
          <p:spPr>
            <a:xfrm>
              <a:off x="648025" y="6380388"/>
              <a:ext cx="484200" cy="46800"/>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376625" y="6312088"/>
              <a:ext cx="109500" cy="1095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247400" y="6312088"/>
              <a:ext cx="109500" cy="1095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247400" y="6071138"/>
              <a:ext cx="109500" cy="10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37"/>
          <p:cNvSpPr/>
          <p:nvPr/>
        </p:nvSpPr>
        <p:spPr>
          <a:xfrm>
            <a:off x="5479825" y="1774025"/>
            <a:ext cx="3048600" cy="2149200"/>
          </a:xfrm>
          <a:prstGeom prst="rect">
            <a:avLst/>
          </a:prstGeom>
          <a:solidFill>
            <a:srgbClr val="FFFFFF">
              <a:alpha val="67310"/>
            </a:srgbClr>
          </a:solid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pic>
        <p:nvPicPr>
          <p:cNvPr id="583" name="Google Shape;583;p37"/>
          <p:cNvPicPr preferRelativeResize="0"/>
          <p:nvPr/>
        </p:nvPicPr>
        <p:blipFill>
          <a:blip r:embed="rId6">
            <a:alphaModFix/>
          </a:blip>
          <a:stretch>
            <a:fillRect/>
          </a:stretch>
        </p:blipFill>
        <p:spPr>
          <a:xfrm>
            <a:off x="6429667" y="1836155"/>
            <a:ext cx="1133538" cy="574652"/>
          </a:xfrm>
          <a:prstGeom prst="rect">
            <a:avLst/>
          </a:prstGeom>
          <a:noFill/>
          <a:ln cap="flat" cmpd="sng" w="9525">
            <a:solidFill>
              <a:schemeClr val="dk2"/>
            </a:solidFill>
            <a:prstDash val="solid"/>
            <a:round/>
            <a:headEnd len="sm" w="sm" type="none"/>
            <a:tailEnd len="sm" w="sm" type="none"/>
          </a:ln>
        </p:spPr>
      </p:pic>
      <p:cxnSp>
        <p:nvCxnSpPr>
          <p:cNvPr id="676" name="Google Shape;676;p37"/>
          <p:cNvCxnSpPr>
            <a:stCxn id="641" idx="0"/>
            <a:endCxn id="640" idx="0"/>
          </p:cNvCxnSpPr>
          <p:nvPr/>
        </p:nvCxnSpPr>
        <p:spPr>
          <a:xfrm rot="5400000">
            <a:off x="3314977" y="2645038"/>
            <a:ext cx="425400" cy="686100"/>
          </a:xfrm>
          <a:prstGeom prst="curvedConnector3">
            <a:avLst>
              <a:gd fmla="val 3876" name="adj1"/>
            </a:avLst>
          </a:prstGeom>
          <a:noFill/>
          <a:ln cap="flat" cmpd="sng" w="19050">
            <a:solidFill>
              <a:srgbClr val="A61C00"/>
            </a:solidFill>
            <a:prstDash val="solid"/>
            <a:round/>
            <a:headEnd len="med" w="med" type="none"/>
            <a:tailEnd len="med" w="med" type="triangle"/>
          </a:ln>
        </p:spPr>
      </p:cxnSp>
      <p:sp>
        <p:nvSpPr>
          <p:cNvPr id="677" name="Google Shape;677;p37"/>
          <p:cNvSpPr/>
          <p:nvPr/>
        </p:nvSpPr>
        <p:spPr>
          <a:xfrm>
            <a:off x="3234190" y="2686209"/>
            <a:ext cx="127725" cy="190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678" name="Google Shape;678;p37"/>
          <p:cNvSpPr txBox="1"/>
          <p:nvPr/>
        </p:nvSpPr>
        <p:spPr>
          <a:xfrm>
            <a:off x="6558041" y="3833642"/>
            <a:ext cx="876000" cy="152700"/>
          </a:xfrm>
          <a:prstGeom prst="rect">
            <a:avLst/>
          </a:prstGeom>
          <a:solidFill>
            <a:srgbClr val="C9DAF8"/>
          </a:solidFill>
          <a:ln cap="flat" cmpd="sng" w="9525">
            <a:solidFill>
              <a:schemeClr val="accent5"/>
            </a:solidFill>
            <a:prstDash val="solid"/>
            <a:round/>
            <a:headEnd len="sm" w="sm" type="none"/>
            <a:tailEnd len="sm" w="sm" type="none"/>
          </a:ln>
        </p:spPr>
        <p:txBody>
          <a:bodyPr anchorCtr="0" anchor="t" bIns="18000" lIns="18000" spcFirstLastPara="1" rIns="18000" wrap="square" tIns="18000">
            <a:noAutofit/>
          </a:bodyPr>
          <a:lstStyle/>
          <a:p>
            <a:pPr indent="0" lvl="0" marL="0" rtl="0" algn="ctr">
              <a:spcBef>
                <a:spcPts val="0"/>
              </a:spcBef>
              <a:spcAft>
                <a:spcPts val="0"/>
              </a:spcAft>
              <a:buNone/>
            </a:pPr>
            <a:r>
              <a:rPr lang="en-GB" sz="800">
                <a:solidFill>
                  <a:srgbClr val="202124"/>
                </a:solidFill>
                <a:latin typeface="Roboto"/>
                <a:ea typeface="Roboto"/>
                <a:cs typeface="Roboto"/>
                <a:sym typeface="Roboto"/>
              </a:rPr>
              <a:t>Standard RL loop</a:t>
            </a:r>
            <a:endParaRPr sz="800">
              <a:solidFill>
                <a:srgbClr val="202124"/>
              </a:solidFill>
              <a:latin typeface="Roboto"/>
              <a:ea typeface="Roboto"/>
              <a:cs typeface="Roboto"/>
              <a:sym typeface="Roboto"/>
            </a:endParaRPr>
          </a:p>
        </p:txBody>
      </p:sp>
      <p:cxnSp>
        <p:nvCxnSpPr>
          <p:cNvPr id="679" name="Google Shape;679;p37"/>
          <p:cNvCxnSpPr/>
          <p:nvPr/>
        </p:nvCxnSpPr>
        <p:spPr>
          <a:xfrm>
            <a:off x="5200400" y="3083275"/>
            <a:ext cx="539700" cy="246300"/>
          </a:xfrm>
          <a:prstGeom prst="bentConnector3">
            <a:avLst>
              <a:gd fmla="val 37816" name="adj1"/>
            </a:avLst>
          </a:prstGeom>
          <a:noFill/>
          <a:ln cap="flat" cmpd="sng" w="28575">
            <a:solidFill>
              <a:srgbClr val="000000"/>
            </a:solidFill>
            <a:prstDash val="solid"/>
            <a:round/>
            <a:headEnd len="med" w="med" type="none"/>
            <a:tailEnd len="med" w="med" type="triangle"/>
          </a:ln>
        </p:spPr>
      </p:cxnSp>
      <p:sp>
        <p:nvSpPr>
          <p:cNvPr id="680" name="Google Shape;680;p37"/>
          <p:cNvSpPr txBox="1"/>
          <p:nvPr/>
        </p:nvSpPr>
        <p:spPr>
          <a:xfrm>
            <a:off x="5659341" y="3438696"/>
            <a:ext cx="540000" cy="1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latin typeface="Open Sans"/>
                <a:ea typeface="Open Sans"/>
                <a:cs typeface="Open Sans"/>
                <a:sym typeface="Open Sans"/>
              </a:rPr>
              <a:t>reward</a:t>
            </a:r>
            <a:endParaRPr sz="700">
              <a:latin typeface="Open Sans"/>
              <a:ea typeface="Open Sans"/>
              <a:cs typeface="Open Sans"/>
              <a:sym typeface="Open Sans"/>
            </a:endParaRPr>
          </a:p>
        </p:txBody>
      </p:sp>
      <p:sp>
        <p:nvSpPr>
          <p:cNvPr id="681" name="Google Shape;681;p37"/>
          <p:cNvSpPr/>
          <p:nvPr/>
        </p:nvSpPr>
        <p:spPr>
          <a:xfrm>
            <a:off x="5862653" y="3229973"/>
            <a:ext cx="134975" cy="2752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cxnSp>
        <p:nvCxnSpPr>
          <p:cNvPr id="682" name="Google Shape;682;p37"/>
          <p:cNvCxnSpPr>
            <a:stCxn id="583" idx="1"/>
            <a:endCxn id="599" idx="0"/>
          </p:cNvCxnSpPr>
          <p:nvPr/>
        </p:nvCxnSpPr>
        <p:spPr>
          <a:xfrm flipH="1">
            <a:off x="3964567" y="2123481"/>
            <a:ext cx="2465100" cy="308100"/>
          </a:xfrm>
          <a:prstGeom prst="bentConnector2">
            <a:avLst/>
          </a:prstGeom>
          <a:noFill/>
          <a:ln cap="flat" cmpd="sng" w="28575">
            <a:solidFill>
              <a:srgbClr val="000000"/>
            </a:solidFill>
            <a:prstDash val="solid"/>
            <a:round/>
            <a:headEnd len="med" w="med" type="none"/>
            <a:tailEnd len="med" w="med" type="triangle"/>
          </a:ln>
        </p:spPr>
      </p:cxnSp>
      <p:sp>
        <p:nvSpPr>
          <p:cNvPr id="683" name="Google Shape;683;p37"/>
          <p:cNvSpPr/>
          <p:nvPr/>
        </p:nvSpPr>
        <p:spPr>
          <a:xfrm>
            <a:off x="3826809" y="2617053"/>
            <a:ext cx="359395" cy="226566"/>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3896402" y="2775388"/>
            <a:ext cx="37570" cy="38073"/>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3940862" y="2775388"/>
            <a:ext cx="37570" cy="38073"/>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 name="Google Shape;686;p37"/>
          <p:cNvCxnSpPr/>
          <p:nvPr/>
        </p:nvCxnSpPr>
        <p:spPr>
          <a:xfrm>
            <a:off x="3845904" y="2815323"/>
            <a:ext cx="321205" cy="0"/>
          </a:xfrm>
          <a:prstGeom prst="straightConnector1">
            <a:avLst/>
          </a:prstGeom>
          <a:noFill/>
          <a:ln cap="flat" cmpd="sng" w="9525">
            <a:solidFill>
              <a:srgbClr val="000000"/>
            </a:solidFill>
            <a:prstDash val="solid"/>
            <a:round/>
            <a:headEnd len="med" w="med" type="none"/>
            <a:tailEnd len="med" w="med" type="none"/>
          </a:ln>
        </p:spPr>
      </p:cxnSp>
      <p:grpSp>
        <p:nvGrpSpPr>
          <p:cNvPr id="687" name="Google Shape;687;p37"/>
          <p:cNvGrpSpPr/>
          <p:nvPr/>
        </p:nvGrpSpPr>
        <p:grpSpPr>
          <a:xfrm>
            <a:off x="3843221" y="2630067"/>
            <a:ext cx="55117" cy="88240"/>
            <a:chOff x="639900" y="511925"/>
            <a:chExt cx="160200" cy="254275"/>
          </a:xfrm>
        </p:grpSpPr>
        <p:cxnSp>
          <p:nvCxnSpPr>
            <p:cNvPr id="688" name="Google Shape;688;p37"/>
            <p:cNvCxnSpPr/>
            <p:nvPr/>
          </p:nvCxnSpPr>
          <p:spPr>
            <a:xfrm>
              <a:off x="720000" y="511925"/>
              <a:ext cx="0" cy="147300"/>
            </a:xfrm>
            <a:prstGeom prst="straightConnector1">
              <a:avLst/>
            </a:prstGeom>
            <a:noFill/>
            <a:ln cap="flat" cmpd="sng" w="19050">
              <a:solidFill>
                <a:srgbClr val="000000"/>
              </a:solidFill>
              <a:prstDash val="solid"/>
              <a:round/>
              <a:headEnd len="med" w="med" type="none"/>
              <a:tailEnd len="med" w="med" type="none"/>
            </a:ln>
          </p:spPr>
        </p:cxnSp>
        <p:cxnSp>
          <p:nvCxnSpPr>
            <p:cNvPr id="689" name="Google Shape;689;p37"/>
            <p:cNvCxnSpPr/>
            <p:nvPr/>
          </p:nvCxnSpPr>
          <p:spPr>
            <a:xfrm>
              <a:off x="639900" y="659225"/>
              <a:ext cx="160200" cy="0"/>
            </a:xfrm>
            <a:prstGeom prst="straightConnector1">
              <a:avLst/>
            </a:prstGeom>
            <a:noFill/>
            <a:ln cap="flat" cmpd="sng" w="19050">
              <a:solidFill>
                <a:srgbClr val="000000"/>
              </a:solidFill>
              <a:prstDash val="solid"/>
              <a:round/>
              <a:headEnd len="med" w="med" type="none"/>
              <a:tailEnd len="med" w="med" type="none"/>
            </a:ln>
          </p:spPr>
        </p:cxnSp>
        <p:cxnSp>
          <p:nvCxnSpPr>
            <p:cNvPr id="690" name="Google Shape;690;p37"/>
            <p:cNvCxnSpPr/>
            <p:nvPr/>
          </p:nvCxnSpPr>
          <p:spPr>
            <a:xfrm>
              <a:off x="643800" y="650025"/>
              <a:ext cx="0" cy="116100"/>
            </a:xfrm>
            <a:prstGeom prst="straightConnector1">
              <a:avLst/>
            </a:prstGeom>
            <a:noFill/>
            <a:ln cap="flat" cmpd="sng" w="19050">
              <a:solidFill>
                <a:srgbClr val="000000"/>
              </a:solidFill>
              <a:prstDash val="solid"/>
              <a:round/>
              <a:headEnd len="med" w="med" type="none"/>
              <a:tailEnd len="med" w="med" type="none"/>
            </a:ln>
          </p:spPr>
        </p:cxnSp>
        <p:cxnSp>
          <p:nvCxnSpPr>
            <p:cNvPr id="691" name="Google Shape;691;p37"/>
            <p:cNvCxnSpPr/>
            <p:nvPr/>
          </p:nvCxnSpPr>
          <p:spPr>
            <a:xfrm>
              <a:off x="796200" y="650100"/>
              <a:ext cx="0" cy="116100"/>
            </a:xfrm>
            <a:prstGeom prst="straightConnector1">
              <a:avLst/>
            </a:prstGeom>
            <a:noFill/>
            <a:ln cap="flat" cmpd="sng" w="19050">
              <a:solidFill>
                <a:srgbClr val="000000"/>
              </a:solidFill>
              <a:prstDash val="solid"/>
              <a:round/>
              <a:headEnd len="med" w="med" type="none"/>
              <a:tailEnd len="med" w="med" type="none"/>
            </a:ln>
          </p:spPr>
        </p:cxnSp>
      </p:grpSp>
      <p:sp>
        <p:nvSpPr>
          <p:cNvPr id="692" name="Google Shape;692;p37"/>
          <p:cNvSpPr/>
          <p:nvPr/>
        </p:nvSpPr>
        <p:spPr>
          <a:xfrm>
            <a:off x="3989777" y="2799088"/>
            <a:ext cx="166589" cy="16228"/>
          </a:xfrm>
          <a:prstGeom prst="rect">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851942" y="2775388"/>
            <a:ext cx="37570" cy="38073"/>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8"/>
          <p:cNvSpPr txBox="1"/>
          <p:nvPr>
            <p:ph type="title"/>
          </p:nvPr>
        </p:nvSpPr>
        <p:spPr>
          <a:xfrm>
            <a:off x="635000" y="427475"/>
            <a:ext cx="7309500" cy="10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RL agents see Reward Machines?</a:t>
            </a:r>
            <a:endParaRPr/>
          </a:p>
        </p:txBody>
      </p:sp>
      <p:grpSp>
        <p:nvGrpSpPr>
          <p:cNvPr id="698" name="Google Shape;698;p38"/>
          <p:cNvGrpSpPr/>
          <p:nvPr/>
        </p:nvGrpSpPr>
        <p:grpSpPr>
          <a:xfrm>
            <a:off x="4714945" y="1467775"/>
            <a:ext cx="3681909" cy="1595700"/>
            <a:chOff x="2623853" y="1537925"/>
            <a:chExt cx="3681909" cy="1595700"/>
          </a:xfrm>
        </p:grpSpPr>
        <p:sp>
          <p:nvSpPr>
            <p:cNvPr id="699" name="Google Shape;699;p38"/>
            <p:cNvSpPr txBox="1"/>
            <p:nvPr/>
          </p:nvSpPr>
          <p:spPr>
            <a:xfrm>
              <a:off x="3343863" y="1537925"/>
              <a:ext cx="2961900" cy="159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GB"/>
                <a:t>Environment + Reward Machine</a:t>
              </a:r>
              <a:endParaRPr/>
            </a:p>
          </p:txBody>
        </p:sp>
        <p:pic>
          <p:nvPicPr>
            <p:cNvPr id="700" name="Google Shape;700;p38"/>
            <p:cNvPicPr preferRelativeResize="0"/>
            <p:nvPr/>
          </p:nvPicPr>
          <p:blipFill>
            <a:blip r:embed="rId3">
              <a:alphaModFix/>
            </a:blip>
            <a:stretch>
              <a:fillRect/>
            </a:stretch>
          </p:blipFill>
          <p:spPr>
            <a:xfrm>
              <a:off x="4771454" y="1927825"/>
              <a:ext cx="1490051" cy="1117549"/>
            </a:xfrm>
            <a:prstGeom prst="rect">
              <a:avLst/>
            </a:prstGeom>
            <a:noFill/>
            <a:ln>
              <a:noFill/>
            </a:ln>
          </p:spPr>
        </p:pic>
        <p:sp>
          <p:nvSpPr>
            <p:cNvPr id="701" name="Google Shape;701;p38"/>
            <p:cNvSpPr txBox="1"/>
            <p:nvPr/>
          </p:nvSpPr>
          <p:spPr>
            <a:xfrm>
              <a:off x="2623853" y="2183379"/>
              <a:ext cx="406200" cy="3048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700"/>
                <a:t>Agent</a:t>
              </a:r>
              <a:endParaRPr sz="700"/>
            </a:p>
          </p:txBody>
        </p:sp>
        <p:grpSp>
          <p:nvGrpSpPr>
            <p:cNvPr id="702" name="Google Shape;702;p38"/>
            <p:cNvGrpSpPr/>
            <p:nvPr/>
          </p:nvGrpSpPr>
          <p:grpSpPr>
            <a:xfrm>
              <a:off x="3576248" y="1927834"/>
              <a:ext cx="884949" cy="1117541"/>
              <a:chOff x="5621113" y="3392575"/>
              <a:chExt cx="696700" cy="921000"/>
            </a:xfrm>
          </p:grpSpPr>
          <p:pic>
            <p:nvPicPr>
              <p:cNvPr id="703" name="Google Shape;703;p38"/>
              <p:cNvPicPr preferRelativeResize="0"/>
              <p:nvPr/>
            </p:nvPicPr>
            <p:blipFill rotWithShape="1">
              <a:blip r:embed="rId4">
                <a:alphaModFix/>
              </a:blip>
              <a:srcRect b="4055" l="27533" r="13062" t="4403"/>
              <a:stretch/>
            </p:blipFill>
            <p:spPr>
              <a:xfrm>
                <a:off x="5621213" y="3508425"/>
                <a:ext cx="696600" cy="805150"/>
              </a:xfrm>
              <a:prstGeom prst="rect">
                <a:avLst/>
              </a:prstGeom>
              <a:noFill/>
              <a:ln>
                <a:noFill/>
              </a:ln>
            </p:spPr>
          </p:pic>
          <p:sp>
            <p:nvSpPr>
              <p:cNvPr id="704" name="Google Shape;704;p38"/>
              <p:cNvSpPr txBox="1"/>
              <p:nvPr/>
            </p:nvSpPr>
            <p:spPr>
              <a:xfrm>
                <a:off x="5621113" y="3392575"/>
                <a:ext cx="696600" cy="92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GB" sz="700"/>
                  <a:t>Observation</a:t>
                </a:r>
                <a:endParaRPr sz="700"/>
              </a:p>
            </p:txBody>
          </p:sp>
        </p:grpSp>
        <p:cxnSp>
          <p:nvCxnSpPr>
            <p:cNvPr id="705" name="Google Shape;705;p38"/>
            <p:cNvCxnSpPr>
              <a:stCxn id="701" idx="0"/>
            </p:cNvCxnSpPr>
            <p:nvPr/>
          </p:nvCxnSpPr>
          <p:spPr>
            <a:xfrm rot="-5400000">
              <a:off x="3007553" y="1847079"/>
              <a:ext cx="155700" cy="516900"/>
            </a:xfrm>
            <a:prstGeom prst="bentConnector2">
              <a:avLst/>
            </a:prstGeom>
            <a:noFill/>
            <a:ln cap="flat" cmpd="sng" w="9525">
              <a:solidFill>
                <a:schemeClr val="dk2"/>
              </a:solidFill>
              <a:prstDash val="solid"/>
              <a:round/>
              <a:headEnd len="med" w="med" type="none"/>
              <a:tailEnd len="med" w="med" type="triangle"/>
            </a:ln>
          </p:spPr>
        </p:cxnSp>
        <p:cxnSp>
          <p:nvCxnSpPr>
            <p:cNvPr id="706" name="Google Shape;706;p38"/>
            <p:cNvCxnSpPr>
              <a:endCxn id="701" idx="2"/>
            </p:cNvCxnSpPr>
            <p:nvPr/>
          </p:nvCxnSpPr>
          <p:spPr>
            <a:xfrm rot="10800000">
              <a:off x="2826953" y="2488179"/>
              <a:ext cx="507300" cy="186600"/>
            </a:xfrm>
            <a:prstGeom prst="bentConnector2">
              <a:avLst/>
            </a:prstGeom>
            <a:noFill/>
            <a:ln cap="flat" cmpd="sng" w="9525">
              <a:solidFill>
                <a:schemeClr val="dk2"/>
              </a:solidFill>
              <a:prstDash val="solid"/>
              <a:round/>
              <a:headEnd len="med" w="med" type="none"/>
              <a:tailEnd len="med" w="med" type="triangle"/>
            </a:ln>
          </p:spPr>
        </p:cxnSp>
        <p:sp>
          <p:nvSpPr>
            <p:cNvPr id="707" name="Google Shape;707;p38"/>
            <p:cNvSpPr txBox="1"/>
            <p:nvPr/>
          </p:nvSpPr>
          <p:spPr>
            <a:xfrm>
              <a:off x="2787325" y="1826825"/>
              <a:ext cx="3186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action</a:t>
              </a:r>
              <a:endParaRPr sz="700"/>
            </a:p>
          </p:txBody>
        </p:sp>
        <p:sp>
          <p:nvSpPr>
            <p:cNvPr id="708" name="Google Shape;708;p38"/>
            <p:cNvSpPr txBox="1"/>
            <p:nvPr/>
          </p:nvSpPr>
          <p:spPr>
            <a:xfrm>
              <a:off x="2708725" y="2746463"/>
              <a:ext cx="5973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observation, reward</a:t>
              </a:r>
              <a:endParaRPr sz="700"/>
            </a:p>
          </p:txBody>
        </p:sp>
      </p:grpSp>
      <p:grpSp>
        <p:nvGrpSpPr>
          <p:cNvPr id="709" name="Google Shape;709;p38"/>
          <p:cNvGrpSpPr/>
          <p:nvPr/>
        </p:nvGrpSpPr>
        <p:grpSpPr>
          <a:xfrm>
            <a:off x="747158" y="1467775"/>
            <a:ext cx="2085622" cy="1595700"/>
            <a:chOff x="2623853" y="1537925"/>
            <a:chExt cx="2085622" cy="1595700"/>
          </a:xfrm>
        </p:grpSpPr>
        <p:sp>
          <p:nvSpPr>
            <p:cNvPr id="710" name="Google Shape;710;p38"/>
            <p:cNvSpPr txBox="1"/>
            <p:nvPr/>
          </p:nvSpPr>
          <p:spPr>
            <a:xfrm>
              <a:off x="3343875" y="1537925"/>
              <a:ext cx="1365600" cy="159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GB"/>
                <a:t>Environment</a:t>
              </a:r>
              <a:endParaRPr/>
            </a:p>
          </p:txBody>
        </p:sp>
        <p:sp>
          <p:nvSpPr>
            <p:cNvPr id="711" name="Google Shape;711;p38"/>
            <p:cNvSpPr txBox="1"/>
            <p:nvPr/>
          </p:nvSpPr>
          <p:spPr>
            <a:xfrm>
              <a:off x="2623853" y="2183379"/>
              <a:ext cx="406200" cy="3048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700"/>
                <a:t>Agent</a:t>
              </a:r>
              <a:endParaRPr sz="700"/>
            </a:p>
          </p:txBody>
        </p:sp>
        <p:grpSp>
          <p:nvGrpSpPr>
            <p:cNvPr id="712" name="Google Shape;712;p38"/>
            <p:cNvGrpSpPr/>
            <p:nvPr/>
          </p:nvGrpSpPr>
          <p:grpSpPr>
            <a:xfrm>
              <a:off x="3576248" y="1927834"/>
              <a:ext cx="884949" cy="1117541"/>
              <a:chOff x="5621113" y="3392575"/>
              <a:chExt cx="696700" cy="921000"/>
            </a:xfrm>
          </p:grpSpPr>
          <p:pic>
            <p:nvPicPr>
              <p:cNvPr id="713" name="Google Shape;713;p38"/>
              <p:cNvPicPr preferRelativeResize="0"/>
              <p:nvPr/>
            </p:nvPicPr>
            <p:blipFill rotWithShape="1">
              <a:blip r:embed="rId4">
                <a:alphaModFix/>
              </a:blip>
              <a:srcRect b="4055" l="27533" r="13062" t="4403"/>
              <a:stretch/>
            </p:blipFill>
            <p:spPr>
              <a:xfrm>
                <a:off x="5621213" y="3508425"/>
                <a:ext cx="696600" cy="805150"/>
              </a:xfrm>
              <a:prstGeom prst="rect">
                <a:avLst/>
              </a:prstGeom>
              <a:noFill/>
              <a:ln>
                <a:noFill/>
              </a:ln>
            </p:spPr>
          </p:pic>
          <p:sp>
            <p:nvSpPr>
              <p:cNvPr id="714" name="Google Shape;714;p38"/>
              <p:cNvSpPr txBox="1"/>
              <p:nvPr/>
            </p:nvSpPr>
            <p:spPr>
              <a:xfrm>
                <a:off x="5621113" y="3392575"/>
                <a:ext cx="696600" cy="92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GB" sz="700"/>
                  <a:t>Observation</a:t>
                </a:r>
                <a:endParaRPr sz="700"/>
              </a:p>
            </p:txBody>
          </p:sp>
        </p:grpSp>
        <p:cxnSp>
          <p:nvCxnSpPr>
            <p:cNvPr id="715" name="Google Shape;715;p38"/>
            <p:cNvCxnSpPr>
              <a:stCxn id="711" idx="0"/>
            </p:cNvCxnSpPr>
            <p:nvPr/>
          </p:nvCxnSpPr>
          <p:spPr>
            <a:xfrm rot="-5400000">
              <a:off x="3007553" y="1847079"/>
              <a:ext cx="155700" cy="516900"/>
            </a:xfrm>
            <a:prstGeom prst="bentConnector2">
              <a:avLst/>
            </a:prstGeom>
            <a:noFill/>
            <a:ln cap="flat" cmpd="sng" w="9525">
              <a:solidFill>
                <a:schemeClr val="dk2"/>
              </a:solidFill>
              <a:prstDash val="solid"/>
              <a:round/>
              <a:headEnd len="med" w="med" type="none"/>
              <a:tailEnd len="med" w="med" type="triangle"/>
            </a:ln>
          </p:spPr>
        </p:cxnSp>
        <p:cxnSp>
          <p:nvCxnSpPr>
            <p:cNvPr id="716" name="Google Shape;716;p38"/>
            <p:cNvCxnSpPr>
              <a:endCxn id="711" idx="2"/>
            </p:cNvCxnSpPr>
            <p:nvPr/>
          </p:nvCxnSpPr>
          <p:spPr>
            <a:xfrm rot="10800000">
              <a:off x="2826953" y="2488179"/>
              <a:ext cx="507300" cy="186600"/>
            </a:xfrm>
            <a:prstGeom prst="bentConnector2">
              <a:avLst/>
            </a:prstGeom>
            <a:noFill/>
            <a:ln cap="flat" cmpd="sng" w="9525">
              <a:solidFill>
                <a:schemeClr val="dk2"/>
              </a:solidFill>
              <a:prstDash val="solid"/>
              <a:round/>
              <a:headEnd len="med" w="med" type="none"/>
              <a:tailEnd len="med" w="med" type="triangle"/>
            </a:ln>
          </p:spPr>
        </p:cxnSp>
        <p:sp>
          <p:nvSpPr>
            <p:cNvPr id="717" name="Google Shape;717;p38"/>
            <p:cNvSpPr txBox="1"/>
            <p:nvPr/>
          </p:nvSpPr>
          <p:spPr>
            <a:xfrm>
              <a:off x="2787325" y="1826825"/>
              <a:ext cx="3186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action</a:t>
              </a:r>
              <a:endParaRPr sz="700"/>
            </a:p>
          </p:txBody>
        </p:sp>
        <p:sp>
          <p:nvSpPr>
            <p:cNvPr id="718" name="Google Shape;718;p38"/>
            <p:cNvSpPr txBox="1"/>
            <p:nvPr/>
          </p:nvSpPr>
          <p:spPr>
            <a:xfrm>
              <a:off x="2708725" y="2746463"/>
              <a:ext cx="5973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observation, reward</a:t>
              </a:r>
              <a:endParaRPr sz="700"/>
            </a:p>
          </p:txBody>
        </p:sp>
      </p:grpSp>
      <p:sp>
        <p:nvSpPr>
          <p:cNvPr id="719" name="Google Shape;719;p38"/>
          <p:cNvSpPr txBox="1"/>
          <p:nvPr/>
        </p:nvSpPr>
        <p:spPr>
          <a:xfrm>
            <a:off x="465925" y="3140400"/>
            <a:ext cx="34722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C4043"/>
                </a:solidFill>
                <a:latin typeface="Google Sans"/>
                <a:ea typeface="Google Sans"/>
                <a:cs typeface="Google Sans"/>
                <a:sym typeface="Google Sans"/>
              </a:rPr>
              <a:t>States are observations.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457200" rtl="0" algn="l">
              <a:spcBef>
                <a:spcPts val="0"/>
              </a:spcBef>
              <a:spcAft>
                <a:spcPts val="0"/>
              </a:spcAft>
              <a:buNone/>
            </a:pPr>
            <a:r>
              <a:rPr b="1" lang="en-GB" sz="1200">
                <a:solidFill>
                  <a:srgbClr val="3C4043"/>
                </a:solidFill>
                <a:latin typeface="Google Sans"/>
                <a:ea typeface="Google Sans"/>
                <a:cs typeface="Google Sans"/>
                <a:sym typeface="Google Sans"/>
              </a:rPr>
              <a:t>o</a:t>
            </a:r>
            <a:r>
              <a:rPr lang="en-GB" sz="1200">
                <a:solidFill>
                  <a:srgbClr val="3C4043"/>
                </a:solidFill>
                <a:latin typeface="Google Sans"/>
                <a:ea typeface="Google Sans"/>
                <a:cs typeface="Google Sans"/>
                <a:sym typeface="Google Sans"/>
              </a:rPr>
              <a:t> = 		</a:t>
            </a:r>
            <a:r>
              <a:rPr b="1" lang="en-GB" sz="1200">
                <a:solidFill>
                  <a:srgbClr val="3C4043"/>
                </a:solidFill>
                <a:latin typeface="Google Sans"/>
                <a:ea typeface="Google Sans"/>
                <a:cs typeface="Google Sans"/>
                <a:sym typeface="Google Sans"/>
              </a:rPr>
              <a:t>o’</a:t>
            </a:r>
            <a:r>
              <a:rPr lang="en-GB" sz="1200">
                <a:solidFill>
                  <a:srgbClr val="3C4043"/>
                </a:solidFill>
                <a:latin typeface="Google Sans"/>
                <a:ea typeface="Google Sans"/>
                <a:cs typeface="Google Sans"/>
                <a:sym typeface="Google Sans"/>
              </a:rPr>
              <a:t> =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GB" sz="1200">
                <a:solidFill>
                  <a:srgbClr val="3C4043"/>
                </a:solidFill>
                <a:latin typeface="Google Sans"/>
                <a:ea typeface="Google Sans"/>
                <a:cs typeface="Google Sans"/>
                <a:sym typeface="Google Sans"/>
              </a:rPr>
              <a:t>Transition: </a:t>
            </a:r>
            <a:r>
              <a:rPr b="1" lang="en-GB" sz="1200">
                <a:solidFill>
                  <a:srgbClr val="3C4043"/>
                </a:solidFill>
                <a:latin typeface="Google Sans"/>
                <a:ea typeface="Google Sans"/>
                <a:cs typeface="Google Sans"/>
                <a:sym typeface="Google Sans"/>
              </a:rPr>
              <a:t>(o, a, o’)</a:t>
            </a:r>
            <a:endParaRPr b="1" sz="12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GB" sz="1200">
                <a:solidFill>
                  <a:srgbClr val="3C4043"/>
                </a:solidFill>
                <a:latin typeface="Google Sans"/>
                <a:ea typeface="Google Sans"/>
                <a:cs typeface="Google Sans"/>
                <a:sym typeface="Google Sans"/>
              </a:rPr>
              <a:t>Environment reward: </a:t>
            </a:r>
            <a:r>
              <a:rPr b="1" lang="en-GB" sz="1200">
                <a:solidFill>
                  <a:srgbClr val="3C4043"/>
                </a:solidFill>
                <a:latin typeface="Google Sans"/>
                <a:ea typeface="Google Sans"/>
                <a:cs typeface="Google Sans"/>
                <a:sym typeface="Google Sans"/>
              </a:rPr>
              <a:t>r(o, a, o’)</a:t>
            </a:r>
            <a:endParaRPr b="1" sz="1200">
              <a:solidFill>
                <a:srgbClr val="3C4043"/>
              </a:solidFill>
              <a:latin typeface="Google Sans"/>
              <a:ea typeface="Google Sans"/>
              <a:cs typeface="Google Sans"/>
              <a:sym typeface="Google Sans"/>
            </a:endParaRPr>
          </a:p>
        </p:txBody>
      </p:sp>
      <p:sp>
        <p:nvSpPr>
          <p:cNvPr id="720" name="Google Shape;720;p38"/>
          <p:cNvSpPr txBox="1"/>
          <p:nvPr/>
        </p:nvSpPr>
        <p:spPr>
          <a:xfrm>
            <a:off x="4491738" y="3167375"/>
            <a:ext cx="4128300" cy="14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3C4043"/>
                </a:solidFill>
                <a:latin typeface="Google Sans"/>
                <a:ea typeface="Google Sans"/>
                <a:cs typeface="Google Sans"/>
                <a:sym typeface="Google Sans"/>
              </a:rPr>
              <a:t>States are cross-product of observations and RM states.</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457200" lvl="0" marL="0" marR="0" rtl="0" algn="l">
              <a:lnSpc>
                <a:spcPct val="100000"/>
              </a:lnSpc>
              <a:spcBef>
                <a:spcPts val="0"/>
              </a:spcBef>
              <a:spcAft>
                <a:spcPts val="0"/>
              </a:spcAft>
              <a:buNone/>
            </a:pPr>
            <a:r>
              <a:rPr b="1" lang="en-GB" sz="1200">
                <a:solidFill>
                  <a:srgbClr val="3C4043"/>
                </a:solidFill>
                <a:latin typeface="Google Sans"/>
                <a:ea typeface="Google Sans"/>
                <a:cs typeface="Google Sans"/>
                <a:sym typeface="Google Sans"/>
              </a:rPr>
              <a:t>s</a:t>
            </a:r>
            <a:r>
              <a:rPr lang="en-GB" sz="1200">
                <a:solidFill>
                  <a:srgbClr val="3C4043"/>
                </a:solidFill>
                <a:latin typeface="Google Sans"/>
                <a:ea typeface="Google Sans"/>
                <a:cs typeface="Google Sans"/>
                <a:sym typeface="Google Sans"/>
              </a:rPr>
              <a:t> =		</a:t>
            </a:r>
            <a:r>
              <a:rPr b="1" lang="en-GB" sz="1200">
                <a:solidFill>
                  <a:srgbClr val="3C4043"/>
                </a:solidFill>
                <a:latin typeface="Google Sans"/>
                <a:ea typeface="Google Sans"/>
                <a:cs typeface="Google Sans"/>
                <a:sym typeface="Google Sans"/>
              </a:rPr>
              <a:t>ρ(s, a, s’) = 0.5 </a:t>
            </a:r>
            <a:r>
              <a:rPr lang="en-GB" sz="1200">
                <a:solidFill>
                  <a:srgbClr val="3C4043"/>
                </a:solidFill>
                <a:latin typeface="Google Sans"/>
                <a:ea typeface="Google Sans"/>
                <a:cs typeface="Google Sans"/>
                <a:sym typeface="Google Sans"/>
              </a:rPr>
              <a:t>	</a:t>
            </a:r>
            <a:r>
              <a:rPr b="1" lang="en-GB" sz="1200">
                <a:solidFill>
                  <a:srgbClr val="3C4043"/>
                </a:solidFill>
                <a:latin typeface="Google Sans"/>
                <a:ea typeface="Google Sans"/>
                <a:cs typeface="Google Sans"/>
                <a:sym typeface="Google Sans"/>
              </a:rPr>
              <a:t>s’</a:t>
            </a:r>
            <a:r>
              <a:rPr lang="en-GB" sz="1200">
                <a:solidFill>
                  <a:srgbClr val="3C4043"/>
                </a:solidFill>
                <a:latin typeface="Google Sans"/>
                <a:ea typeface="Google Sans"/>
                <a:cs typeface="Google Sans"/>
                <a:sym typeface="Google Sans"/>
              </a:rPr>
              <a:t> =</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GB" sz="1200">
                <a:solidFill>
                  <a:srgbClr val="3C4043"/>
                </a:solidFill>
                <a:latin typeface="Google Sans"/>
                <a:ea typeface="Google Sans"/>
                <a:cs typeface="Google Sans"/>
                <a:sym typeface="Google Sans"/>
              </a:rPr>
              <a:t>Transition: </a:t>
            </a:r>
            <a:r>
              <a:rPr b="1" lang="en-GB" sz="1200">
                <a:solidFill>
                  <a:srgbClr val="3C4043"/>
                </a:solidFill>
                <a:latin typeface="Google Sans"/>
                <a:ea typeface="Google Sans"/>
                <a:cs typeface="Google Sans"/>
                <a:sym typeface="Google Sans"/>
              </a:rPr>
              <a:t>(s, a, s’)</a:t>
            </a:r>
            <a:br>
              <a:rPr lang="en-GB" sz="1200">
                <a:solidFill>
                  <a:srgbClr val="3C4043"/>
                </a:solidFill>
                <a:latin typeface="Google Sans"/>
                <a:ea typeface="Google Sans"/>
                <a:cs typeface="Google Sans"/>
                <a:sym typeface="Google Sans"/>
              </a:rPr>
            </a:br>
            <a:r>
              <a:rPr lang="en-GB" sz="1200">
                <a:solidFill>
                  <a:srgbClr val="3C4043"/>
                </a:solidFill>
                <a:latin typeface="Google Sans"/>
                <a:ea typeface="Google Sans"/>
                <a:cs typeface="Google Sans"/>
                <a:sym typeface="Google Sans"/>
              </a:rPr>
              <a:t>Environment reward: </a:t>
            </a:r>
            <a:r>
              <a:rPr b="1" lang="en-GB" sz="1200">
                <a:solidFill>
                  <a:srgbClr val="3C4043"/>
                </a:solidFill>
                <a:latin typeface="Google Sans"/>
                <a:ea typeface="Google Sans"/>
                <a:cs typeface="Google Sans"/>
                <a:sym typeface="Google Sans"/>
              </a:rPr>
              <a:t>r(o, a, o’) + ρ(s, a, s’)</a:t>
            </a:r>
            <a:endParaRPr b="1" sz="1200">
              <a:solidFill>
                <a:srgbClr val="3C4043"/>
              </a:solidFill>
              <a:latin typeface="Google Sans"/>
              <a:ea typeface="Google Sans"/>
              <a:cs typeface="Google Sans"/>
              <a:sym typeface="Google Sans"/>
            </a:endParaRPr>
          </a:p>
        </p:txBody>
      </p:sp>
      <p:sp>
        <p:nvSpPr>
          <p:cNvPr id="721" name="Google Shape;721;p38"/>
          <p:cNvSpPr/>
          <p:nvPr/>
        </p:nvSpPr>
        <p:spPr>
          <a:xfrm>
            <a:off x="5281850" y="3464275"/>
            <a:ext cx="415800" cy="549900"/>
          </a:xfrm>
          <a:prstGeom prst="bracketPai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38"/>
          <p:cNvPicPr preferRelativeResize="0"/>
          <p:nvPr/>
        </p:nvPicPr>
        <p:blipFill rotWithShape="1">
          <a:blip r:embed="rId5">
            <a:alphaModFix/>
          </a:blip>
          <a:srcRect b="42125" l="1232" r="78799" t="36681"/>
          <a:stretch/>
        </p:blipFill>
        <p:spPr>
          <a:xfrm>
            <a:off x="5384711" y="3464277"/>
            <a:ext cx="210076" cy="181229"/>
          </a:xfrm>
          <a:prstGeom prst="rect">
            <a:avLst/>
          </a:prstGeom>
          <a:noFill/>
          <a:ln cap="flat" cmpd="sng" w="9525">
            <a:solidFill>
              <a:srgbClr val="595959"/>
            </a:solidFill>
            <a:prstDash val="solid"/>
            <a:round/>
            <a:headEnd len="sm" w="sm" type="none"/>
            <a:tailEnd len="sm" w="sm" type="none"/>
          </a:ln>
        </p:spPr>
      </p:pic>
      <p:sp>
        <p:nvSpPr>
          <p:cNvPr id="723" name="Google Shape;723;p38"/>
          <p:cNvSpPr/>
          <p:nvPr/>
        </p:nvSpPr>
        <p:spPr>
          <a:xfrm>
            <a:off x="7596175" y="3464275"/>
            <a:ext cx="415800" cy="549900"/>
          </a:xfrm>
          <a:prstGeom prst="bracketPai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4" name="Google Shape;724;p38"/>
          <p:cNvPicPr preferRelativeResize="0"/>
          <p:nvPr/>
        </p:nvPicPr>
        <p:blipFill rotWithShape="1">
          <a:blip r:embed="rId5">
            <a:alphaModFix/>
          </a:blip>
          <a:srcRect b="68343" l="16285" r="63746" t="10463"/>
          <a:stretch/>
        </p:blipFill>
        <p:spPr>
          <a:xfrm>
            <a:off x="7699038" y="3464279"/>
            <a:ext cx="210076" cy="181227"/>
          </a:xfrm>
          <a:prstGeom prst="rect">
            <a:avLst/>
          </a:prstGeom>
          <a:noFill/>
          <a:ln cap="flat" cmpd="sng" w="9525">
            <a:solidFill>
              <a:srgbClr val="595959"/>
            </a:solidFill>
            <a:prstDash val="solid"/>
            <a:round/>
            <a:headEnd len="sm" w="sm" type="none"/>
            <a:tailEnd len="sm" w="sm" type="none"/>
          </a:ln>
        </p:spPr>
      </p:pic>
      <p:grpSp>
        <p:nvGrpSpPr>
          <p:cNvPr id="725" name="Google Shape;725;p38"/>
          <p:cNvGrpSpPr/>
          <p:nvPr/>
        </p:nvGrpSpPr>
        <p:grpSpPr>
          <a:xfrm>
            <a:off x="1307904" y="3417067"/>
            <a:ext cx="412862" cy="552653"/>
            <a:chOff x="3334019" y="2667075"/>
            <a:chExt cx="1417307" cy="1817341"/>
          </a:xfrm>
        </p:grpSpPr>
        <p:grpSp>
          <p:nvGrpSpPr>
            <p:cNvPr id="726" name="Google Shape;726;p38"/>
            <p:cNvGrpSpPr/>
            <p:nvPr/>
          </p:nvGrpSpPr>
          <p:grpSpPr>
            <a:xfrm>
              <a:off x="3334019" y="2667075"/>
              <a:ext cx="1417307" cy="1817341"/>
              <a:chOff x="5221095" y="1583168"/>
              <a:chExt cx="1926474" cy="2748549"/>
            </a:xfrm>
          </p:grpSpPr>
          <p:pic>
            <p:nvPicPr>
              <p:cNvPr id="727" name="Google Shape;727;p38"/>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728" name="Google Shape;728;p38"/>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6612019" y="3138114"/>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38"/>
            <p:cNvSpPr/>
            <p:nvPr/>
          </p:nvSpPr>
          <p:spPr>
            <a:xfrm>
              <a:off x="4168296" y="3651931"/>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38"/>
          <p:cNvGrpSpPr/>
          <p:nvPr/>
        </p:nvGrpSpPr>
        <p:grpSpPr>
          <a:xfrm>
            <a:off x="2228868" y="3417091"/>
            <a:ext cx="419775" cy="550535"/>
            <a:chOff x="5564128" y="2592757"/>
            <a:chExt cx="1520373" cy="1848674"/>
          </a:xfrm>
        </p:grpSpPr>
        <p:grpSp>
          <p:nvGrpSpPr>
            <p:cNvPr id="733" name="Google Shape;733;p38"/>
            <p:cNvGrpSpPr/>
            <p:nvPr/>
          </p:nvGrpSpPr>
          <p:grpSpPr>
            <a:xfrm>
              <a:off x="5564128" y="2592757"/>
              <a:ext cx="1520373" cy="1848674"/>
              <a:chOff x="5221095" y="1583168"/>
              <a:chExt cx="1926474" cy="2748549"/>
            </a:xfrm>
          </p:grpSpPr>
          <p:pic>
            <p:nvPicPr>
              <p:cNvPr id="734" name="Google Shape;734;p38"/>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735" name="Google Shape;735;p38"/>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6247163" y="222027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8"/>
            <p:cNvSpPr/>
            <p:nvPr/>
          </p:nvSpPr>
          <p:spPr>
            <a:xfrm>
              <a:off x="6450846" y="3601906"/>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8"/>
          <p:cNvGrpSpPr/>
          <p:nvPr/>
        </p:nvGrpSpPr>
        <p:grpSpPr>
          <a:xfrm>
            <a:off x="5372466" y="3698757"/>
            <a:ext cx="234564" cy="302769"/>
            <a:chOff x="3334019" y="2667075"/>
            <a:chExt cx="1417307" cy="1817341"/>
          </a:xfrm>
        </p:grpSpPr>
        <p:grpSp>
          <p:nvGrpSpPr>
            <p:cNvPr id="740" name="Google Shape;740;p38"/>
            <p:cNvGrpSpPr/>
            <p:nvPr/>
          </p:nvGrpSpPr>
          <p:grpSpPr>
            <a:xfrm>
              <a:off x="3334019" y="2667075"/>
              <a:ext cx="1417307" cy="1817341"/>
              <a:chOff x="5221095" y="1583168"/>
              <a:chExt cx="1926474" cy="2748549"/>
            </a:xfrm>
          </p:grpSpPr>
          <p:pic>
            <p:nvPicPr>
              <p:cNvPr id="741" name="Google Shape;741;p38"/>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742" name="Google Shape;742;p38"/>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6612019" y="3138114"/>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38"/>
            <p:cNvSpPr/>
            <p:nvPr/>
          </p:nvSpPr>
          <p:spPr>
            <a:xfrm>
              <a:off x="4168296" y="3651931"/>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38"/>
          <p:cNvGrpSpPr/>
          <p:nvPr/>
        </p:nvGrpSpPr>
        <p:grpSpPr>
          <a:xfrm>
            <a:off x="7695288" y="3700210"/>
            <a:ext cx="217565" cy="299855"/>
            <a:chOff x="5564128" y="2592757"/>
            <a:chExt cx="1520373" cy="1848674"/>
          </a:xfrm>
        </p:grpSpPr>
        <p:grpSp>
          <p:nvGrpSpPr>
            <p:cNvPr id="747" name="Google Shape;747;p38"/>
            <p:cNvGrpSpPr/>
            <p:nvPr/>
          </p:nvGrpSpPr>
          <p:grpSpPr>
            <a:xfrm>
              <a:off x="5564128" y="2592757"/>
              <a:ext cx="1520373" cy="1848674"/>
              <a:chOff x="5221095" y="1583168"/>
              <a:chExt cx="1926474" cy="2748549"/>
            </a:xfrm>
          </p:grpSpPr>
          <p:pic>
            <p:nvPicPr>
              <p:cNvPr id="748" name="Google Shape;748;p38"/>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749" name="Google Shape;749;p38"/>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6247163" y="222027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38"/>
            <p:cNvSpPr/>
            <p:nvPr/>
          </p:nvSpPr>
          <p:spPr>
            <a:xfrm>
              <a:off x="6450846" y="3601906"/>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38"/>
          <p:cNvSpPr/>
          <p:nvPr/>
        </p:nvSpPr>
        <p:spPr>
          <a:xfrm>
            <a:off x="6141921" y="2495558"/>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5975216" y="260270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6096669" y="2623200"/>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6242879" y="252031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4406975" y="1358000"/>
            <a:ext cx="4095600" cy="3205800"/>
          </a:xfrm>
          <a:prstGeom prst="rect">
            <a:avLst/>
          </a:prstGeom>
          <a:solidFill>
            <a:srgbClr val="FFFFFF">
              <a:alpha val="67310"/>
            </a:srgbClr>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758" name="Google Shape;758;p38"/>
          <p:cNvSpPr/>
          <p:nvPr/>
        </p:nvSpPr>
        <p:spPr>
          <a:xfrm>
            <a:off x="2180205" y="2495558"/>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2013500" y="260270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2134952" y="2623200"/>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2281163" y="252031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sp>
        <p:nvSpPr>
          <p:cNvPr id="766" name="Google Shape;766;p39"/>
          <p:cNvSpPr txBox="1"/>
          <p:nvPr>
            <p:ph type="title"/>
          </p:nvPr>
        </p:nvSpPr>
        <p:spPr>
          <a:xfrm>
            <a:off x="635000" y="427475"/>
            <a:ext cx="7309500" cy="10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RL agents see Reward Machines?</a:t>
            </a:r>
            <a:endParaRPr/>
          </a:p>
        </p:txBody>
      </p:sp>
      <p:grpSp>
        <p:nvGrpSpPr>
          <p:cNvPr id="767" name="Google Shape;767;p39"/>
          <p:cNvGrpSpPr/>
          <p:nvPr/>
        </p:nvGrpSpPr>
        <p:grpSpPr>
          <a:xfrm>
            <a:off x="4714945" y="1467775"/>
            <a:ext cx="3681909" cy="1595700"/>
            <a:chOff x="2623853" y="1537925"/>
            <a:chExt cx="3681909" cy="1595700"/>
          </a:xfrm>
        </p:grpSpPr>
        <p:sp>
          <p:nvSpPr>
            <p:cNvPr id="768" name="Google Shape;768;p39"/>
            <p:cNvSpPr txBox="1"/>
            <p:nvPr/>
          </p:nvSpPr>
          <p:spPr>
            <a:xfrm>
              <a:off x="3343863" y="1537925"/>
              <a:ext cx="2961900" cy="159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GB"/>
                <a:t>Environment + Reward Machine</a:t>
              </a:r>
              <a:endParaRPr/>
            </a:p>
          </p:txBody>
        </p:sp>
        <p:pic>
          <p:nvPicPr>
            <p:cNvPr id="769" name="Google Shape;769;p39"/>
            <p:cNvPicPr preferRelativeResize="0"/>
            <p:nvPr/>
          </p:nvPicPr>
          <p:blipFill>
            <a:blip r:embed="rId3">
              <a:alphaModFix/>
            </a:blip>
            <a:stretch>
              <a:fillRect/>
            </a:stretch>
          </p:blipFill>
          <p:spPr>
            <a:xfrm>
              <a:off x="4771454" y="1927825"/>
              <a:ext cx="1490051" cy="1117549"/>
            </a:xfrm>
            <a:prstGeom prst="rect">
              <a:avLst/>
            </a:prstGeom>
            <a:noFill/>
            <a:ln>
              <a:noFill/>
            </a:ln>
          </p:spPr>
        </p:pic>
        <p:sp>
          <p:nvSpPr>
            <p:cNvPr id="770" name="Google Shape;770;p39"/>
            <p:cNvSpPr txBox="1"/>
            <p:nvPr/>
          </p:nvSpPr>
          <p:spPr>
            <a:xfrm>
              <a:off x="2623853" y="2183379"/>
              <a:ext cx="406200" cy="3048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700"/>
                <a:t>Agent</a:t>
              </a:r>
              <a:endParaRPr sz="700"/>
            </a:p>
          </p:txBody>
        </p:sp>
        <p:grpSp>
          <p:nvGrpSpPr>
            <p:cNvPr id="771" name="Google Shape;771;p39"/>
            <p:cNvGrpSpPr/>
            <p:nvPr/>
          </p:nvGrpSpPr>
          <p:grpSpPr>
            <a:xfrm>
              <a:off x="3576248" y="1927834"/>
              <a:ext cx="884949" cy="1117541"/>
              <a:chOff x="5621113" y="3392575"/>
              <a:chExt cx="696700" cy="921000"/>
            </a:xfrm>
          </p:grpSpPr>
          <p:pic>
            <p:nvPicPr>
              <p:cNvPr id="772" name="Google Shape;772;p39"/>
              <p:cNvPicPr preferRelativeResize="0"/>
              <p:nvPr/>
            </p:nvPicPr>
            <p:blipFill rotWithShape="1">
              <a:blip r:embed="rId4">
                <a:alphaModFix/>
              </a:blip>
              <a:srcRect b="4055" l="27533" r="13062" t="4403"/>
              <a:stretch/>
            </p:blipFill>
            <p:spPr>
              <a:xfrm>
                <a:off x="5621213" y="3508425"/>
                <a:ext cx="696600" cy="805150"/>
              </a:xfrm>
              <a:prstGeom prst="rect">
                <a:avLst/>
              </a:prstGeom>
              <a:noFill/>
              <a:ln>
                <a:noFill/>
              </a:ln>
            </p:spPr>
          </p:pic>
          <p:sp>
            <p:nvSpPr>
              <p:cNvPr id="773" name="Google Shape;773;p39"/>
              <p:cNvSpPr txBox="1"/>
              <p:nvPr/>
            </p:nvSpPr>
            <p:spPr>
              <a:xfrm>
                <a:off x="5621113" y="3392575"/>
                <a:ext cx="696600" cy="92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GB" sz="700"/>
                  <a:t>Observation</a:t>
                </a:r>
                <a:endParaRPr sz="700"/>
              </a:p>
            </p:txBody>
          </p:sp>
        </p:grpSp>
        <p:cxnSp>
          <p:nvCxnSpPr>
            <p:cNvPr id="774" name="Google Shape;774;p39"/>
            <p:cNvCxnSpPr>
              <a:stCxn id="770" idx="0"/>
            </p:cNvCxnSpPr>
            <p:nvPr/>
          </p:nvCxnSpPr>
          <p:spPr>
            <a:xfrm rot="-5400000">
              <a:off x="3007553" y="1847079"/>
              <a:ext cx="155700" cy="516900"/>
            </a:xfrm>
            <a:prstGeom prst="bentConnector2">
              <a:avLst/>
            </a:prstGeom>
            <a:noFill/>
            <a:ln cap="flat" cmpd="sng" w="9525">
              <a:solidFill>
                <a:schemeClr val="dk2"/>
              </a:solidFill>
              <a:prstDash val="solid"/>
              <a:round/>
              <a:headEnd len="med" w="med" type="none"/>
              <a:tailEnd len="med" w="med" type="triangle"/>
            </a:ln>
          </p:spPr>
        </p:cxnSp>
        <p:cxnSp>
          <p:nvCxnSpPr>
            <p:cNvPr id="775" name="Google Shape;775;p39"/>
            <p:cNvCxnSpPr>
              <a:endCxn id="770" idx="2"/>
            </p:cNvCxnSpPr>
            <p:nvPr/>
          </p:nvCxnSpPr>
          <p:spPr>
            <a:xfrm rot="10800000">
              <a:off x="2826953" y="2488179"/>
              <a:ext cx="507300" cy="186600"/>
            </a:xfrm>
            <a:prstGeom prst="bentConnector2">
              <a:avLst/>
            </a:prstGeom>
            <a:noFill/>
            <a:ln cap="flat" cmpd="sng" w="9525">
              <a:solidFill>
                <a:schemeClr val="dk2"/>
              </a:solidFill>
              <a:prstDash val="solid"/>
              <a:round/>
              <a:headEnd len="med" w="med" type="none"/>
              <a:tailEnd len="med" w="med" type="triangle"/>
            </a:ln>
          </p:spPr>
        </p:cxnSp>
        <p:sp>
          <p:nvSpPr>
            <p:cNvPr id="776" name="Google Shape;776;p39"/>
            <p:cNvSpPr txBox="1"/>
            <p:nvPr/>
          </p:nvSpPr>
          <p:spPr>
            <a:xfrm>
              <a:off x="2787325" y="1826825"/>
              <a:ext cx="3186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action</a:t>
              </a:r>
              <a:endParaRPr sz="700"/>
            </a:p>
          </p:txBody>
        </p:sp>
        <p:sp>
          <p:nvSpPr>
            <p:cNvPr id="777" name="Google Shape;777;p39"/>
            <p:cNvSpPr txBox="1"/>
            <p:nvPr/>
          </p:nvSpPr>
          <p:spPr>
            <a:xfrm>
              <a:off x="2708725" y="2746463"/>
              <a:ext cx="5973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observation, reward</a:t>
              </a:r>
              <a:endParaRPr sz="700"/>
            </a:p>
          </p:txBody>
        </p:sp>
      </p:grpSp>
      <p:grpSp>
        <p:nvGrpSpPr>
          <p:cNvPr id="778" name="Google Shape;778;p39"/>
          <p:cNvGrpSpPr/>
          <p:nvPr/>
        </p:nvGrpSpPr>
        <p:grpSpPr>
          <a:xfrm>
            <a:off x="747158" y="1467775"/>
            <a:ext cx="2085622" cy="1595700"/>
            <a:chOff x="2623853" y="1537925"/>
            <a:chExt cx="2085622" cy="1595700"/>
          </a:xfrm>
        </p:grpSpPr>
        <p:sp>
          <p:nvSpPr>
            <p:cNvPr id="779" name="Google Shape;779;p39"/>
            <p:cNvSpPr txBox="1"/>
            <p:nvPr/>
          </p:nvSpPr>
          <p:spPr>
            <a:xfrm>
              <a:off x="3343875" y="1537925"/>
              <a:ext cx="1365600" cy="159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GB"/>
                <a:t>Environment</a:t>
              </a:r>
              <a:endParaRPr/>
            </a:p>
          </p:txBody>
        </p:sp>
        <p:sp>
          <p:nvSpPr>
            <p:cNvPr id="780" name="Google Shape;780;p39"/>
            <p:cNvSpPr txBox="1"/>
            <p:nvPr/>
          </p:nvSpPr>
          <p:spPr>
            <a:xfrm>
              <a:off x="2623853" y="2183379"/>
              <a:ext cx="406200" cy="3048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700"/>
                <a:t>Agent</a:t>
              </a:r>
              <a:endParaRPr sz="700"/>
            </a:p>
          </p:txBody>
        </p:sp>
        <p:grpSp>
          <p:nvGrpSpPr>
            <p:cNvPr id="781" name="Google Shape;781;p39"/>
            <p:cNvGrpSpPr/>
            <p:nvPr/>
          </p:nvGrpSpPr>
          <p:grpSpPr>
            <a:xfrm>
              <a:off x="3576248" y="1927834"/>
              <a:ext cx="884949" cy="1117541"/>
              <a:chOff x="5621113" y="3392575"/>
              <a:chExt cx="696700" cy="921000"/>
            </a:xfrm>
          </p:grpSpPr>
          <p:pic>
            <p:nvPicPr>
              <p:cNvPr id="782" name="Google Shape;782;p39"/>
              <p:cNvPicPr preferRelativeResize="0"/>
              <p:nvPr/>
            </p:nvPicPr>
            <p:blipFill rotWithShape="1">
              <a:blip r:embed="rId4">
                <a:alphaModFix/>
              </a:blip>
              <a:srcRect b="4055" l="27533" r="13062" t="4403"/>
              <a:stretch/>
            </p:blipFill>
            <p:spPr>
              <a:xfrm>
                <a:off x="5621213" y="3508425"/>
                <a:ext cx="696600" cy="805150"/>
              </a:xfrm>
              <a:prstGeom prst="rect">
                <a:avLst/>
              </a:prstGeom>
              <a:noFill/>
              <a:ln>
                <a:noFill/>
              </a:ln>
            </p:spPr>
          </p:pic>
          <p:sp>
            <p:nvSpPr>
              <p:cNvPr id="783" name="Google Shape;783;p39"/>
              <p:cNvSpPr txBox="1"/>
              <p:nvPr/>
            </p:nvSpPr>
            <p:spPr>
              <a:xfrm>
                <a:off x="5621113" y="3392575"/>
                <a:ext cx="696600" cy="92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GB" sz="700"/>
                  <a:t>Observation</a:t>
                </a:r>
                <a:endParaRPr sz="700"/>
              </a:p>
            </p:txBody>
          </p:sp>
        </p:grpSp>
        <p:cxnSp>
          <p:nvCxnSpPr>
            <p:cNvPr id="784" name="Google Shape;784;p39"/>
            <p:cNvCxnSpPr>
              <a:stCxn id="780" idx="0"/>
            </p:cNvCxnSpPr>
            <p:nvPr/>
          </p:nvCxnSpPr>
          <p:spPr>
            <a:xfrm rot="-5400000">
              <a:off x="3007553" y="1847079"/>
              <a:ext cx="155700" cy="516900"/>
            </a:xfrm>
            <a:prstGeom prst="bentConnector2">
              <a:avLst/>
            </a:prstGeom>
            <a:noFill/>
            <a:ln cap="flat" cmpd="sng" w="9525">
              <a:solidFill>
                <a:schemeClr val="dk2"/>
              </a:solidFill>
              <a:prstDash val="solid"/>
              <a:round/>
              <a:headEnd len="med" w="med" type="none"/>
              <a:tailEnd len="med" w="med" type="triangle"/>
            </a:ln>
          </p:spPr>
        </p:cxnSp>
        <p:cxnSp>
          <p:nvCxnSpPr>
            <p:cNvPr id="785" name="Google Shape;785;p39"/>
            <p:cNvCxnSpPr>
              <a:endCxn id="780" idx="2"/>
            </p:cNvCxnSpPr>
            <p:nvPr/>
          </p:nvCxnSpPr>
          <p:spPr>
            <a:xfrm rot="10800000">
              <a:off x="2826953" y="2488179"/>
              <a:ext cx="507300" cy="186600"/>
            </a:xfrm>
            <a:prstGeom prst="bentConnector2">
              <a:avLst/>
            </a:prstGeom>
            <a:noFill/>
            <a:ln cap="flat" cmpd="sng" w="9525">
              <a:solidFill>
                <a:schemeClr val="dk2"/>
              </a:solidFill>
              <a:prstDash val="solid"/>
              <a:round/>
              <a:headEnd len="med" w="med" type="none"/>
              <a:tailEnd len="med" w="med" type="triangle"/>
            </a:ln>
          </p:spPr>
        </p:cxnSp>
        <p:sp>
          <p:nvSpPr>
            <p:cNvPr id="786" name="Google Shape;786;p39"/>
            <p:cNvSpPr txBox="1"/>
            <p:nvPr/>
          </p:nvSpPr>
          <p:spPr>
            <a:xfrm>
              <a:off x="2787325" y="1826825"/>
              <a:ext cx="3186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action</a:t>
              </a:r>
              <a:endParaRPr sz="700"/>
            </a:p>
          </p:txBody>
        </p:sp>
        <p:sp>
          <p:nvSpPr>
            <p:cNvPr id="787" name="Google Shape;787;p39"/>
            <p:cNvSpPr txBox="1"/>
            <p:nvPr/>
          </p:nvSpPr>
          <p:spPr>
            <a:xfrm>
              <a:off x="2708725" y="2746463"/>
              <a:ext cx="597300" cy="15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700"/>
                <a:t>observation, reward</a:t>
              </a:r>
              <a:endParaRPr sz="700"/>
            </a:p>
          </p:txBody>
        </p:sp>
      </p:grpSp>
      <p:sp>
        <p:nvSpPr>
          <p:cNvPr id="788" name="Google Shape;788;p39"/>
          <p:cNvSpPr txBox="1"/>
          <p:nvPr/>
        </p:nvSpPr>
        <p:spPr>
          <a:xfrm>
            <a:off x="465925" y="3140400"/>
            <a:ext cx="34722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C4043"/>
                </a:solidFill>
                <a:latin typeface="Google Sans"/>
                <a:ea typeface="Google Sans"/>
                <a:cs typeface="Google Sans"/>
                <a:sym typeface="Google Sans"/>
              </a:rPr>
              <a:t>States are observations.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457200" rtl="0" algn="l">
              <a:spcBef>
                <a:spcPts val="0"/>
              </a:spcBef>
              <a:spcAft>
                <a:spcPts val="0"/>
              </a:spcAft>
              <a:buNone/>
            </a:pPr>
            <a:r>
              <a:rPr b="1" lang="en-GB" sz="1200">
                <a:solidFill>
                  <a:srgbClr val="3C4043"/>
                </a:solidFill>
                <a:latin typeface="Google Sans"/>
                <a:ea typeface="Google Sans"/>
                <a:cs typeface="Google Sans"/>
                <a:sym typeface="Google Sans"/>
              </a:rPr>
              <a:t>o</a:t>
            </a:r>
            <a:r>
              <a:rPr lang="en-GB" sz="1200">
                <a:solidFill>
                  <a:srgbClr val="3C4043"/>
                </a:solidFill>
                <a:latin typeface="Google Sans"/>
                <a:ea typeface="Google Sans"/>
                <a:cs typeface="Google Sans"/>
                <a:sym typeface="Google Sans"/>
              </a:rPr>
              <a:t> = 		</a:t>
            </a:r>
            <a:r>
              <a:rPr b="1" lang="en-GB" sz="1200">
                <a:solidFill>
                  <a:srgbClr val="3C4043"/>
                </a:solidFill>
                <a:latin typeface="Google Sans"/>
                <a:ea typeface="Google Sans"/>
                <a:cs typeface="Google Sans"/>
                <a:sym typeface="Google Sans"/>
              </a:rPr>
              <a:t>o’</a:t>
            </a:r>
            <a:r>
              <a:rPr lang="en-GB" sz="1200">
                <a:solidFill>
                  <a:srgbClr val="3C4043"/>
                </a:solidFill>
                <a:latin typeface="Google Sans"/>
                <a:ea typeface="Google Sans"/>
                <a:cs typeface="Google Sans"/>
                <a:sym typeface="Google Sans"/>
              </a:rPr>
              <a:t> =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GB" sz="1200">
                <a:solidFill>
                  <a:srgbClr val="3C4043"/>
                </a:solidFill>
                <a:latin typeface="Google Sans"/>
                <a:ea typeface="Google Sans"/>
                <a:cs typeface="Google Sans"/>
                <a:sym typeface="Google Sans"/>
              </a:rPr>
              <a:t>Transition: </a:t>
            </a:r>
            <a:r>
              <a:rPr b="1" lang="en-GB" sz="1200">
                <a:solidFill>
                  <a:srgbClr val="3C4043"/>
                </a:solidFill>
                <a:latin typeface="Google Sans"/>
                <a:ea typeface="Google Sans"/>
                <a:cs typeface="Google Sans"/>
                <a:sym typeface="Google Sans"/>
              </a:rPr>
              <a:t>(o, a, o’)</a:t>
            </a:r>
            <a:endParaRPr b="1" sz="12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GB" sz="1200">
                <a:solidFill>
                  <a:srgbClr val="3C4043"/>
                </a:solidFill>
                <a:latin typeface="Google Sans"/>
                <a:ea typeface="Google Sans"/>
                <a:cs typeface="Google Sans"/>
                <a:sym typeface="Google Sans"/>
              </a:rPr>
              <a:t>Environment reward: </a:t>
            </a:r>
            <a:r>
              <a:rPr b="1" lang="en-GB" sz="1200">
                <a:solidFill>
                  <a:srgbClr val="3C4043"/>
                </a:solidFill>
                <a:latin typeface="Google Sans"/>
                <a:ea typeface="Google Sans"/>
                <a:cs typeface="Google Sans"/>
                <a:sym typeface="Google Sans"/>
              </a:rPr>
              <a:t>r(o, a, o’)</a:t>
            </a:r>
            <a:endParaRPr b="1" sz="1200">
              <a:solidFill>
                <a:srgbClr val="3C4043"/>
              </a:solidFill>
              <a:latin typeface="Google Sans"/>
              <a:ea typeface="Google Sans"/>
              <a:cs typeface="Google Sans"/>
              <a:sym typeface="Google Sans"/>
            </a:endParaRPr>
          </a:p>
        </p:txBody>
      </p:sp>
      <p:sp>
        <p:nvSpPr>
          <p:cNvPr id="789" name="Google Shape;789;p39"/>
          <p:cNvSpPr txBox="1"/>
          <p:nvPr/>
        </p:nvSpPr>
        <p:spPr>
          <a:xfrm>
            <a:off x="4491738" y="3167375"/>
            <a:ext cx="4128300" cy="14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3C4043"/>
                </a:solidFill>
                <a:latin typeface="Google Sans"/>
                <a:ea typeface="Google Sans"/>
                <a:cs typeface="Google Sans"/>
                <a:sym typeface="Google Sans"/>
              </a:rPr>
              <a:t>States are cross-product of observations and RM states.</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457200" lvl="0" marL="0" marR="0" rtl="0" algn="l">
              <a:lnSpc>
                <a:spcPct val="100000"/>
              </a:lnSpc>
              <a:spcBef>
                <a:spcPts val="0"/>
              </a:spcBef>
              <a:spcAft>
                <a:spcPts val="0"/>
              </a:spcAft>
              <a:buNone/>
            </a:pPr>
            <a:r>
              <a:rPr b="1" lang="en-GB" sz="1200">
                <a:solidFill>
                  <a:srgbClr val="3C4043"/>
                </a:solidFill>
                <a:latin typeface="Google Sans"/>
                <a:ea typeface="Google Sans"/>
                <a:cs typeface="Google Sans"/>
                <a:sym typeface="Google Sans"/>
              </a:rPr>
              <a:t>s</a:t>
            </a:r>
            <a:r>
              <a:rPr lang="en-GB" sz="1200">
                <a:solidFill>
                  <a:srgbClr val="3C4043"/>
                </a:solidFill>
                <a:latin typeface="Google Sans"/>
                <a:ea typeface="Google Sans"/>
                <a:cs typeface="Google Sans"/>
                <a:sym typeface="Google Sans"/>
              </a:rPr>
              <a:t> =		</a:t>
            </a:r>
            <a:r>
              <a:rPr b="1" lang="en-GB" sz="1200">
                <a:solidFill>
                  <a:srgbClr val="3C4043"/>
                </a:solidFill>
                <a:latin typeface="Google Sans"/>
                <a:ea typeface="Google Sans"/>
                <a:cs typeface="Google Sans"/>
                <a:sym typeface="Google Sans"/>
              </a:rPr>
              <a:t>ρ(s, a, s’) = 0.5 </a:t>
            </a:r>
            <a:r>
              <a:rPr lang="en-GB" sz="1200">
                <a:solidFill>
                  <a:srgbClr val="3C4043"/>
                </a:solidFill>
                <a:latin typeface="Google Sans"/>
                <a:ea typeface="Google Sans"/>
                <a:cs typeface="Google Sans"/>
                <a:sym typeface="Google Sans"/>
              </a:rPr>
              <a:t>	</a:t>
            </a:r>
            <a:r>
              <a:rPr b="1" lang="en-GB" sz="1200">
                <a:solidFill>
                  <a:srgbClr val="3C4043"/>
                </a:solidFill>
                <a:latin typeface="Google Sans"/>
                <a:ea typeface="Google Sans"/>
                <a:cs typeface="Google Sans"/>
                <a:sym typeface="Google Sans"/>
              </a:rPr>
              <a:t>s’</a:t>
            </a:r>
            <a:r>
              <a:rPr lang="en-GB" sz="1200">
                <a:solidFill>
                  <a:srgbClr val="3C4043"/>
                </a:solidFill>
                <a:latin typeface="Google Sans"/>
                <a:ea typeface="Google Sans"/>
                <a:cs typeface="Google Sans"/>
                <a:sym typeface="Google Sans"/>
              </a:rPr>
              <a:t> =</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GB" sz="1200">
                <a:solidFill>
                  <a:srgbClr val="3C4043"/>
                </a:solidFill>
                <a:latin typeface="Google Sans"/>
                <a:ea typeface="Google Sans"/>
                <a:cs typeface="Google Sans"/>
                <a:sym typeface="Google Sans"/>
              </a:rPr>
              <a:t>Transition: </a:t>
            </a:r>
            <a:r>
              <a:rPr b="1" lang="en-GB" sz="1200">
                <a:solidFill>
                  <a:srgbClr val="3C4043"/>
                </a:solidFill>
                <a:latin typeface="Google Sans"/>
                <a:ea typeface="Google Sans"/>
                <a:cs typeface="Google Sans"/>
                <a:sym typeface="Google Sans"/>
              </a:rPr>
              <a:t>(s, a, s’)</a:t>
            </a:r>
            <a:br>
              <a:rPr lang="en-GB" sz="1200">
                <a:solidFill>
                  <a:srgbClr val="3C4043"/>
                </a:solidFill>
                <a:latin typeface="Google Sans"/>
                <a:ea typeface="Google Sans"/>
                <a:cs typeface="Google Sans"/>
                <a:sym typeface="Google Sans"/>
              </a:rPr>
            </a:br>
            <a:r>
              <a:rPr lang="en-GB" sz="1200">
                <a:solidFill>
                  <a:srgbClr val="3C4043"/>
                </a:solidFill>
                <a:latin typeface="Google Sans"/>
                <a:ea typeface="Google Sans"/>
                <a:cs typeface="Google Sans"/>
                <a:sym typeface="Google Sans"/>
              </a:rPr>
              <a:t>Environment reward: </a:t>
            </a:r>
            <a:r>
              <a:rPr b="1" lang="en-GB" sz="1200">
                <a:solidFill>
                  <a:srgbClr val="3C4043"/>
                </a:solidFill>
                <a:latin typeface="Google Sans"/>
                <a:ea typeface="Google Sans"/>
                <a:cs typeface="Google Sans"/>
                <a:sym typeface="Google Sans"/>
              </a:rPr>
              <a:t>r(o, a, o’) + ρ(s, a, s’)</a:t>
            </a:r>
            <a:endParaRPr b="1" sz="1200">
              <a:solidFill>
                <a:srgbClr val="3C4043"/>
              </a:solidFill>
              <a:latin typeface="Google Sans"/>
              <a:ea typeface="Google Sans"/>
              <a:cs typeface="Google Sans"/>
              <a:sym typeface="Google Sans"/>
            </a:endParaRPr>
          </a:p>
        </p:txBody>
      </p:sp>
      <p:sp>
        <p:nvSpPr>
          <p:cNvPr id="790" name="Google Shape;790;p39"/>
          <p:cNvSpPr/>
          <p:nvPr/>
        </p:nvSpPr>
        <p:spPr>
          <a:xfrm>
            <a:off x="5281850" y="3464275"/>
            <a:ext cx="415800" cy="549900"/>
          </a:xfrm>
          <a:prstGeom prst="bracketPai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39"/>
          <p:cNvPicPr preferRelativeResize="0"/>
          <p:nvPr/>
        </p:nvPicPr>
        <p:blipFill rotWithShape="1">
          <a:blip r:embed="rId5">
            <a:alphaModFix/>
          </a:blip>
          <a:srcRect b="42125" l="1232" r="78799" t="36681"/>
          <a:stretch/>
        </p:blipFill>
        <p:spPr>
          <a:xfrm>
            <a:off x="5384711" y="3464277"/>
            <a:ext cx="210076" cy="181229"/>
          </a:xfrm>
          <a:prstGeom prst="rect">
            <a:avLst/>
          </a:prstGeom>
          <a:noFill/>
          <a:ln cap="flat" cmpd="sng" w="9525">
            <a:solidFill>
              <a:srgbClr val="595959"/>
            </a:solidFill>
            <a:prstDash val="solid"/>
            <a:round/>
            <a:headEnd len="sm" w="sm" type="none"/>
            <a:tailEnd len="sm" w="sm" type="none"/>
          </a:ln>
        </p:spPr>
      </p:pic>
      <p:sp>
        <p:nvSpPr>
          <p:cNvPr id="792" name="Google Shape;792;p39"/>
          <p:cNvSpPr/>
          <p:nvPr/>
        </p:nvSpPr>
        <p:spPr>
          <a:xfrm>
            <a:off x="7596175" y="3464275"/>
            <a:ext cx="415800" cy="549900"/>
          </a:xfrm>
          <a:prstGeom prst="bracketPai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39"/>
          <p:cNvPicPr preferRelativeResize="0"/>
          <p:nvPr/>
        </p:nvPicPr>
        <p:blipFill rotWithShape="1">
          <a:blip r:embed="rId5">
            <a:alphaModFix/>
          </a:blip>
          <a:srcRect b="68343" l="16285" r="63746" t="10463"/>
          <a:stretch/>
        </p:blipFill>
        <p:spPr>
          <a:xfrm>
            <a:off x="7699038" y="3464279"/>
            <a:ext cx="210076" cy="181227"/>
          </a:xfrm>
          <a:prstGeom prst="rect">
            <a:avLst/>
          </a:prstGeom>
          <a:noFill/>
          <a:ln cap="flat" cmpd="sng" w="9525">
            <a:solidFill>
              <a:srgbClr val="595959"/>
            </a:solidFill>
            <a:prstDash val="solid"/>
            <a:round/>
            <a:headEnd len="sm" w="sm" type="none"/>
            <a:tailEnd len="sm" w="sm" type="none"/>
          </a:ln>
        </p:spPr>
      </p:pic>
      <p:sp>
        <p:nvSpPr>
          <p:cNvPr id="794" name="Google Shape;794;p39"/>
          <p:cNvSpPr/>
          <p:nvPr/>
        </p:nvSpPr>
        <p:spPr>
          <a:xfrm>
            <a:off x="2134952" y="2623200"/>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39"/>
          <p:cNvGrpSpPr/>
          <p:nvPr/>
        </p:nvGrpSpPr>
        <p:grpSpPr>
          <a:xfrm>
            <a:off x="1307904" y="3417067"/>
            <a:ext cx="412862" cy="552653"/>
            <a:chOff x="3334019" y="2667075"/>
            <a:chExt cx="1417307" cy="1817341"/>
          </a:xfrm>
        </p:grpSpPr>
        <p:grpSp>
          <p:nvGrpSpPr>
            <p:cNvPr id="796" name="Google Shape;796;p39"/>
            <p:cNvGrpSpPr/>
            <p:nvPr/>
          </p:nvGrpSpPr>
          <p:grpSpPr>
            <a:xfrm>
              <a:off x="3334019" y="2667075"/>
              <a:ext cx="1417307" cy="1817341"/>
              <a:chOff x="5221095" y="1583168"/>
              <a:chExt cx="1926474" cy="2748549"/>
            </a:xfrm>
          </p:grpSpPr>
          <p:pic>
            <p:nvPicPr>
              <p:cNvPr id="797" name="Google Shape;797;p39"/>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798" name="Google Shape;798;p39"/>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6612019" y="3138114"/>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39"/>
            <p:cNvSpPr/>
            <p:nvPr/>
          </p:nvSpPr>
          <p:spPr>
            <a:xfrm>
              <a:off x="4168296" y="3651931"/>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9"/>
          <p:cNvGrpSpPr/>
          <p:nvPr/>
        </p:nvGrpSpPr>
        <p:grpSpPr>
          <a:xfrm>
            <a:off x="2228868" y="3417091"/>
            <a:ext cx="419775" cy="550535"/>
            <a:chOff x="5564128" y="2592757"/>
            <a:chExt cx="1520373" cy="1848674"/>
          </a:xfrm>
        </p:grpSpPr>
        <p:grpSp>
          <p:nvGrpSpPr>
            <p:cNvPr id="803" name="Google Shape;803;p39"/>
            <p:cNvGrpSpPr/>
            <p:nvPr/>
          </p:nvGrpSpPr>
          <p:grpSpPr>
            <a:xfrm>
              <a:off x="5564128" y="2592757"/>
              <a:ext cx="1520373" cy="1848674"/>
              <a:chOff x="5221095" y="1583168"/>
              <a:chExt cx="1926474" cy="2748549"/>
            </a:xfrm>
          </p:grpSpPr>
          <p:pic>
            <p:nvPicPr>
              <p:cNvPr id="804" name="Google Shape;804;p39"/>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805" name="Google Shape;805;p39"/>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6247163" y="222027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39"/>
            <p:cNvSpPr/>
            <p:nvPr/>
          </p:nvSpPr>
          <p:spPr>
            <a:xfrm>
              <a:off x="6450846" y="3601906"/>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9"/>
          <p:cNvGrpSpPr/>
          <p:nvPr/>
        </p:nvGrpSpPr>
        <p:grpSpPr>
          <a:xfrm>
            <a:off x="5372466" y="3698757"/>
            <a:ext cx="234564" cy="302769"/>
            <a:chOff x="3334019" y="2667075"/>
            <a:chExt cx="1417307" cy="1817341"/>
          </a:xfrm>
        </p:grpSpPr>
        <p:grpSp>
          <p:nvGrpSpPr>
            <p:cNvPr id="810" name="Google Shape;810;p39"/>
            <p:cNvGrpSpPr/>
            <p:nvPr/>
          </p:nvGrpSpPr>
          <p:grpSpPr>
            <a:xfrm>
              <a:off x="3334019" y="2667075"/>
              <a:ext cx="1417307" cy="1817341"/>
              <a:chOff x="5221095" y="1583168"/>
              <a:chExt cx="1926474" cy="2748549"/>
            </a:xfrm>
          </p:grpSpPr>
          <p:pic>
            <p:nvPicPr>
              <p:cNvPr id="811" name="Google Shape;811;p39"/>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812" name="Google Shape;812;p39"/>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6612019" y="3138114"/>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39"/>
            <p:cNvSpPr/>
            <p:nvPr/>
          </p:nvSpPr>
          <p:spPr>
            <a:xfrm>
              <a:off x="4168296" y="3651931"/>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9"/>
          <p:cNvGrpSpPr/>
          <p:nvPr/>
        </p:nvGrpSpPr>
        <p:grpSpPr>
          <a:xfrm>
            <a:off x="7695288" y="3700210"/>
            <a:ext cx="217565" cy="299855"/>
            <a:chOff x="5564128" y="2592757"/>
            <a:chExt cx="1520373" cy="1848674"/>
          </a:xfrm>
        </p:grpSpPr>
        <p:grpSp>
          <p:nvGrpSpPr>
            <p:cNvPr id="817" name="Google Shape;817;p39"/>
            <p:cNvGrpSpPr/>
            <p:nvPr/>
          </p:nvGrpSpPr>
          <p:grpSpPr>
            <a:xfrm>
              <a:off x="5564128" y="2592757"/>
              <a:ext cx="1520373" cy="1848674"/>
              <a:chOff x="5221095" y="1583168"/>
              <a:chExt cx="1926474" cy="2748549"/>
            </a:xfrm>
          </p:grpSpPr>
          <p:pic>
            <p:nvPicPr>
              <p:cNvPr id="818" name="Google Shape;818;p39"/>
              <p:cNvPicPr preferRelativeResize="0"/>
              <p:nvPr/>
            </p:nvPicPr>
            <p:blipFill rotWithShape="1">
              <a:blip r:embed="rId6">
                <a:alphaModFix/>
              </a:blip>
              <a:srcRect b="15035" l="39744" r="23111" t="14307"/>
              <a:stretch/>
            </p:blipFill>
            <p:spPr>
              <a:xfrm>
                <a:off x="5221095" y="1583168"/>
                <a:ext cx="1926474" cy="2748549"/>
              </a:xfrm>
              <a:prstGeom prst="rect">
                <a:avLst/>
              </a:prstGeom>
              <a:noFill/>
              <a:ln cap="flat" cmpd="sng" w="19050">
                <a:solidFill>
                  <a:schemeClr val="dk2"/>
                </a:solidFill>
                <a:prstDash val="solid"/>
                <a:round/>
                <a:headEnd len="sm" w="sm" type="none"/>
                <a:tailEnd len="sm" w="sm" type="none"/>
              </a:ln>
            </p:spPr>
          </p:pic>
          <p:sp>
            <p:nvSpPr>
              <p:cNvPr id="819" name="Google Shape;819;p39"/>
              <p:cNvSpPr/>
              <p:nvPr/>
            </p:nvSpPr>
            <p:spPr>
              <a:xfrm>
                <a:off x="5693825" y="3421950"/>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6204525" y="346852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6247163" y="2220275"/>
                <a:ext cx="126900" cy="141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39"/>
            <p:cNvSpPr/>
            <p:nvPr/>
          </p:nvSpPr>
          <p:spPr>
            <a:xfrm>
              <a:off x="6450846" y="3601906"/>
              <a:ext cx="93300" cy="93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39"/>
          <p:cNvSpPr txBox="1"/>
          <p:nvPr/>
        </p:nvSpPr>
        <p:spPr>
          <a:xfrm>
            <a:off x="6635625" y="1943100"/>
            <a:ext cx="495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FF0000"/>
                </a:solidFill>
                <a:latin typeface="Google Sans"/>
                <a:ea typeface="Google Sans"/>
                <a:cs typeface="Google Sans"/>
                <a:sym typeface="Google Sans"/>
              </a:rPr>
              <a:t>= </a:t>
            </a:r>
            <a:r>
              <a:rPr b="1" lang="en-GB" sz="900">
                <a:solidFill>
                  <a:srgbClr val="FF0000"/>
                </a:solidFill>
                <a:latin typeface="Google Sans"/>
                <a:ea typeface="Google Sans"/>
                <a:cs typeface="Google Sans"/>
                <a:sym typeface="Google Sans"/>
              </a:rPr>
              <a:t>0.5</a:t>
            </a:r>
            <a:endParaRPr sz="1100">
              <a:solidFill>
                <a:srgbClr val="FF0000"/>
              </a:solidFill>
            </a:endParaRPr>
          </a:p>
        </p:txBody>
      </p:sp>
      <p:sp>
        <p:nvSpPr>
          <p:cNvPr id="824" name="Google Shape;824;p39"/>
          <p:cNvSpPr/>
          <p:nvPr/>
        </p:nvSpPr>
        <p:spPr>
          <a:xfrm>
            <a:off x="6580765" y="2009559"/>
            <a:ext cx="127725" cy="190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a:t>
            </a:r>
          </a:p>
        </p:txBody>
      </p:sp>
      <p:sp>
        <p:nvSpPr>
          <p:cNvPr id="825" name="Google Shape;825;p39"/>
          <p:cNvSpPr/>
          <p:nvPr/>
        </p:nvSpPr>
        <p:spPr>
          <a:xfrm>
            <a:off x="6141921" y="2495558"/>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5975216" y="260270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6096669" y="2623200"/>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6242879" y="252031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9"/>
          <p:cNvSpPr/>
          <p:nvPr/>
        </p:nvSpPr>
        <p:spPr>
          <a:xfrm>
            <a:off x="2180205" y="2495558"/>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2013500" y="260270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2281163" y="2520316"/>
            <a:ext cx="49500" cy="49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497263" y="1397975"/>
            <a:ext cx="2585400" cy="3205800"/>
          </a:xfrm>
          <a:prstGeom prst="rect">
            <a:avLst/>
          </a:prstGeom>
          <a:solidFill>
            <a:srgbClr val="FFFFFF">
              <a:alpha val="67310"/>
            </a:srgbClr>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0"/>
          <p:cNvSpPr/>
          <p:nvPr/>
        </p:nvSpPr>
        <p:spPr>
          <a:xfrm>
            <a:off x="319200" y="3889088"/>
            <a:ext cx="8505600" cy="35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319200" y="3398550"/>
            <a:ext cx="8505600" cy="35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319200" y="1563500"/>
            <a:ext cx="8505600" cy="132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txBox="1"/>
          <p:nvPr>
            <p:ph idx="1" type="body"/>
          </p:nvPr>
        </p:nvSpPr>
        <p:spPr>
          <a:xfrm>
            <a:off x="311700" y="2976588"/>
            <a:ext cx="8520600" cy="4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C4043"/>
                </a:solidFill>
                <a:latin typeface="Google Sans"/>
                <a:ea typeface="Google Sans"/>
                <a:cs typeface="Google Sans"/>
                <a:sym typeface="Google Sans"/>
              </a:rPr>
              <a:t>Can we give a stronger supervision signal?</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a:p>
        </p:txBody>
      </p:sp>
      <p:sp>
        <p:nvSpPr>
          <p:cNvPr id="841" name="Google Shape;841;p40"/>
          <p:cNvSpPr txBox="1"/>
          <p:nvPr>
            <p:ph idx="2" type="body"/>
          </p:nvPr>
        </p:nvSpPr>
        <p:spPr>
          <a:xfrm>
            <a:off x="311700" y="1152475"/>
            <a:ext cx="8520600" cy="4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C4043"/>
                </a:solidFill>
                <a:latin typeface="Google Sans"/>
                <a:ea typeface="Google Sans"/>
                <a:cs typeface="Google Sans"/>
                <a:sym typeface="Google Sans"/>
              </a:rPr>
              <a:t>Rewards in long-horizon tasks are very sparse:</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a:p>
        </p:txBody>
      </p:sp>
      <p:sp>
        <p:nvSpPr>
          <p:cNvPr id="842" name="Google Shape;842;p40"/>
          <p:cNvSpPr txBox="1"/>
          <p:nvPr/>
        </p:nvSpPr>
        <p:spPr>
          <a:xfrm>
            <a:off x="761950" y="457175"/>
            <a:ext cx="81420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Clr>
                <a:schemeClr val="dk1"/>
              </a:buClr>
              <a:buSzPts val="1100"/>
              <a:buFont typeface="Arial"/>
              <a:buNone/>
            </a:pPr>
            <a:r>
              <a:rPr lang="en-GB" sz="3000">
                <a:solidFill>
                  <a:srgbClr val="202124"/>
                </a:solidFill>
                <a:latin typeface="Google Sans Medium"/>
                <a:ea typeface="Google Sans Medium"/>
                <a:cs typeface="Google Sans Medium"/>
                <a:sym typeface="Google Sans Medium"/>
              </a:rPr>
              <a:t>Reward Machines for Denser Rewards</a:t>
            </a:r>
            <a:endParaRPr sz="30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b="1" sz="23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b="1" sz="2400">
              <a:solidFill>
                <a:srgbClr val="3C4043"/>
              </a:solidFill>
              <a:latin typeface="Google Sans"/>
              <a:ea typeface="Google Sans"/>
              <a:cs typeface="Google Sans"/>
              <a:sym typeface="Google Sans"/>
            </a:endParaRPr>
          </a:p>
        </p:txBody>
      </p:sp>
      <p:sp>
        <p:nvSpPr>
          <p:cNvPr id="843" name="Google Shape;843;p40"/>
          <p:cNvSpPr txBox="1"/>
          <p:nvPr/>
        </p:nvSpPr>
        <p:spPr>
          <a:xfrm>
            <a:off x="2480000" y="2564225"/>
            <a:ext cx="12249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0+0+...+0+0</a:t>
            </a:r>
            <a:endParaRPr>
              <a:solidFill>
                <a:srgbClr val="FF0000"/>
              </a:solidFill>
            </a:endParaRPr>
          </a:p>
        </p:txBody>
      </p:sp>
      <p:sp>
        <p:nvSpPr>
          <p:cNvPr id="844" name="Google Shape;844;p40"/>
          <p:cNvSpPr txBox="1"/>
          <p:nvPr/>
        </p:nvSpPr>
        <p:spPr>
          <a:xfrm>
            <a:off x="311700" y="2541550"/>
            <a:ext cx="2000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Very sparse rewards:</a:t>
            </a:r>
            <a:endParaRPr>
              <a:solidFill>
                <a:srgbClr val="FF0000"/>
              </a:solidFill>
            </a:endParaRPr>
          </a:p>
        </p:txBody>
      </p:sp>
      <p:sp>
        <p:nvSpPr>
          <p:cNvPr id="845" name="Google Shape;845;p40"/>
          <p:cNvSpPr txBox="1"/>
          <p:nvPr/>
        </p:nvSpPr>
        <p:spPr>
          <a:xfrm>
            <a:off x="4170142" y="2564250"/>
            <a:ext cx="12249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0+0+...+0+0</a:t>
            </a:r>
            <a:endParaRPr>
              <a:solidFill>
                <a:schemeClr val="dk1"/>
              </a:solidFill>
            </a:endParaRPr>
          </a:p>
          <a:p>
            <a:pPr indent="0" lvl="0" marL="0" rtl="0" algn="l">
              <a:spcBef>
                <a:spcPts val="0"/>
              </a:spcBef>
              <a:spcAft>
                <a:spcPts val="0"/>
              </a:spcAft>
              <a:buNone/>
            </a:pPr>
            <a:r>
              <a:t/>
            </a:r>
            <a:endParaRPr/>
          </a:p>
        </p:txBody>
      </p:sp>
      <p:sp>
        <p:nvSpPr>
          <p:cNvPr id="846" name="Google Shape;846;p40"/>
          <p:cNvSpPr txBox="1"/>
          <p:nvPr/>
        </p:nvSpPr>
        <p:spPr>
          <a:xfrm>
            <a:off x="5860283" y="2564250"/>
            <a:ext cx="12249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0+0+...+0+0</a:t>
            </a:r>
            <a:endParaRPr>
              <a:solidFill>
                <a:schemeClr val="dk1"/>
              </a:solidFill>
            </a:endParaRPr>
          </a:p>
          <a:p>
            <a:pPr indent="0" lvl="0" marL="0" rtl="0" algn="l">
              <a:spcBef>
                <a:spcPts val="0"/>
              </a:spcBef>
              <a:spcAft>
                <a:spcPts val="0"/>
              </a:spcAft>
              <a:buNone/>
            </a:pPr>
            <a:r>
              <a:t/>
            </a:r>
            <a:endParaRPr/>
          </a:p>
        </p:txBody>
      </p:sp>
      <p:sp>
        <p:nvSpPr>
          <p:cNvPr id="847" name="Google Shape;847;p40"/>
          <p:cNvSpPr txBox="1"/>
          <p:nvPr/>
        </p:nvSpPr>
        <p:spPr>
          <a:xfrm>
            <a:off x="7550425" y="2564225"/>
            <a:ext cx="12249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0+0+...+0+</a:t>
            </a:r>
            <a:r>
              <a:rPr b="1" lang="en-GB">
                <a:solidFill>
                  <a:srgbClr val="FF0000"/>
                </a:solidFill>
              </a:rPr>
              <a:t>1</a:t>
            </a:r>
            <a:endParaRPr b="1">
              <a:solidFill>
                <a:srgbClr val="FF0000"/>
              </a:solidFill>
            </a:endParaRPr>
          </a:p>
        </p:txBody>
      </p:sp>
      <p:sp>
        <p:nvSpPr>
          <p:cNvPr id="848" name="Google Shape;848;p40"/>
          <p:cNvSpPr txBox="1"/>
          <p:nvPr/>
        </p:nvSpPr>
        <p:spPr>
          <a:xfrm>
            <a:off x="2402400" y="3375188"/>
            <a:ext cx="1501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0+0+...+0+ </a:t>
            </a:r>
            <a:r>
              <a:rPr b="1" lang="en-GB">
                <a:solidFill>
                  <a:srgbClr val="FF0000"/>
                </a:solidFill>
              </a:rPr>
              <a:t>.25</a:t>
            </a:r>
            <a:endParaRPr>
              <a:solidFill>
                <a:srgbClr val="FF0000"/>
              </a:solidFill>
            </a:endParaRPr>
          </a:p>
        </p:txBody>
      </p:sp>
      <p:sp>
        <p:nvSpPr>
          <p:cNvPr id="849" name="Google Shape;849;p40"/>
          <p:cNvSpPr txBox="1"/>
          <p:nvPr/>
        </p:nvSpPr>
        <p:spPr>
          <a:xfrm>
            <a:off x="311700" y="3375200"/>
            <a:ext cx="2038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Denser</a:t>
            </a:r>
            <a:r>
              <a:rPr lang="en-GB"/>
              <a:t> rewards:</a:t>
            </a:r>
            <a:endParaRPr>
              <a:solidFill>
                <a:srgbClr val="FF0000"/>
              </a:solidFill>
            </a:endParaRPr>
          </a:p>
        </p:txBody>
      </p:sp>
      <p:sp>
        <p:nvSpPr>
          <p:cNvPr id="850" name="Google Shape;850;p40"/>
          <p:cNvSpPr txBox="1"/>
          <p:nvPr/>
        </p:nvSpPr>
        <p:spPr>
          <a:xfrm>
            <a:off x="4173258" y="3375200"/>
            <a:ext cx="13806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0+0+...+0+</a:t>
            </a:r>
            <a:r>
              <a:rPr b="1" lang="en-GB">
                <a:solidFill>
                  <a:srgbClr val="FF0000"/>
                </a:solidFill>
              </a:rPr>
              <a:t>.25</a:t>
            </a:r>
            <a:endParaRPr>
              <a:solidFill>
                <a:schemeClr val="dk1"/>
              </a:solidFill>
            </a:endParaRPr>
          </a:p>
          <a:p>
            <a:pPr indent="0" lvl="0" marL="0" rtl="0" algn="l">
              <a:spcBef>
                <a:spcPts val="0"/>
              </a:spcBef>
              <a:spcAft>
                <a:spcPts val="0"/>
              </a:spcAft>
              <a:buNone/>
            </a:pPr>
            <a:r>
              <a:t/>
            </a:r>
            <a:endParaRPr/>
          </a:p>
        </p:txBody>
      </p:sp>
      <p:sp>
        <p:nvSpPr>
          <p:cNvPr id="851" name="Google Shape;851;p40"/>
          <p:cNvSpPr txBox="1"/>
          <p:nvPr/>
        </p:nvSpPr>
        <p:spPr>
          <a:xfrm>
            <a:off x="5822917" y="3375200"/>
            <a:ext cx="13806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0+0+...+0+</a:t>
            </a:r>
            <a:r>
              <a:rPr b="1" lang="en-GB">
                <a:solidFill>
                  <a:srgbClr val="FF0000"/>
                </a:solidFill>
              </a:rPr>
              <a:t>.25</a:t>
            </a:r>
            <a:endParaRPr>
              <a:solidFill>
                <a:schemeClr val="dk1"/>
              </a:solidFill>
            </a:endParaRPr>
          </a:p>
          <a:p>
            <a:pPr indent="0" lvl="0" marL="0" rtl="0" algn="l">
              <a:spcBef>
                <a:spcPts val="0"/>
              </a:spcBef>
              <a:spcAft>
                <a:spcPts val="0"/>
              </a:spcAft>
              <a:buNone/>
            </a:pPr>
            <a:r>
              <a:t/>
            </a:r>
            <a:endParaRPr/>
          </a:p>
        </p:txBody>
      </p:sp>
      <p:sp>
        <p:nvSpPr>
          <p:cNvPr id="852" name="Google Shape;852;p40"/>
          <p:cNvSpPr txBox="1"/>
          <p:nvPr/>
        </p:nvSpPr>
        <p:spPr>
          <a:xfrm>
            <a:off x="7472575" y="3375200"/>
            <a:ext cx="13806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0+0+...+0+</a:t>
            </a:r>
            <a:r>
              <a:rPr b="1" lang="en-GB">
                <a:solidFill>
                  <a:srgbClr val="FF0000"/>
                </a:solidFill>
              </a:rPr>
              <a:t>.25</a:t>
            </a:r>
            <a:endParaRPr>
              <a:solidFill>
                <a:schemeClr val="dk1"/>
              </a:solidFill>
            </a:endParaRPr>
          </a:p>
        </p:txBody>
      </p:sp>
      <p:sp>
        <p:nvSpPr>
          <p:cNvPr id="853" name="Google Shape;853;p40"/>
          <p:cNvSpPr txBox="1"/>
          <p:nvPr/>
        </p:nvSpPr>
        <p:spPr>
          <a:xfrm>
            <a:off x="311700" y="3873950"/>
            <a:ext cx="2038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More dense</a:t>
            </a:r>
            <a:r>
              <a:rPr lang="en-GB"/>
              <a:t> rewards:</a:t>
            </a:r>
            <a:endParaRPr>
              <a:solidFill>
                <a:srgbClr val="FF0000"/>
              </a:solidFill>
            </a:endParaRPr>
          </a:p>
        </p:txBody>
      </p:sp>
      <p:sp>
        <p:nvSpPr>
          <p:cNvPr id="854" name="Google Shape;854;p40"/>
          <p:cNvSpPr txBox="1"/>
          <p:nvPr/>
        </p:nvSpPr>
        <p:spPr>
          <a:xfrm>
            <a:off x="2402400" y="3873950"/>
            <a:ext cx="1501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0+...+</a:t>
            </a:r>
            <a:r>
              <a:rPr b="1" lang="en-GB">
                <a:solidFill>
                  <a:srgbClr val="FF0000"/>
                </a:solidFill>
              </a:rPr>
              <a:t>.1</a:t>
            </a:r>
            <a:r>
              <a:rPr lang="en-GB"/>
              <a:t>+ …+</a:t>
            </a:r>
            <a:r>
              <a:rPr b="1" lang="en-GB">
                <a:solidFill>
                  <a:srgbClr val="FF0000"/>
                </a:solidFill>
              </a:rPr>
              <a:t>.15</a:t>
            </a:r>
            <a:endParaRPr>
              <a:solidFill>
                <a:srgbClr val="FF0000"/>
              </a:solidFill>
            </a:endParaRPr>
          </a:p>
        </p:txBody>
      </p:sp>
      <p:sp>
        <p:nvSpPr>
          <p:cNvPr id="855" name="Google Shape;855;p40"/>
          <p:cNvSpPr txBox="1"/>
          <p:nvPr/>
        </p:nvSpPr>
        <p:spPr>
          <a:xfrm>
            <a:off x="4045100" y="3873950"/>
            <a:ext cx="1501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a:t>
            </a:r>
            <a:r>
              <a:rPr b="1" lang="en-GB">
                <a:solidFill>
                  <a:srgbClr val="FF0000"/>
                </a:solidFill>
              </a:rPr>
              <a:t>.1</a:t>
            </a:r>
            <a:r>
              <a:rPr lang="en-GB">
                <a:solidFill>
                  <a:schemeClr val="dk1"/>
                </a:solidFill>
              </a:rPr>
              <a:t>+ …+</a:t>
            </a:r>
            <a:r>
              <a:rPr b="1" lang="en-GB">
                <a:solidFill>
                  <a:srgbClr val="FF0000"/>
                </a:solidFill>
              </a:rPr>
              <a:t>.15</a:t>
            </a:r>
            <a:endParaRPr>
              <a:solidFill>
                <a:schemeClr val="dk1"/>
              </a:solidFill>
            </a:endParaRPr>
          </a:p>
          <a:p>
            <a:pPr indent="0" lvl="0" marL="0" rtl="0" algn="l">
              <a:spcBef>
                <a:spcPts val="0"/>
              </a:spcBef>
              <a:spcAft>
                <a:spcPts val="0"/>
              </a:spcAft>
              <a:buNone/>
            </a:pPr>
            <a:r>
              <a:t/>
            </a:r>
            <a:endParaRPr/>
          </a:p>
        </p:txBody>
      </p:sp>
      <p:sp>
        <p:nvSpPr>
          <p:cNvPr id="856" name="Google Shape;856;p40"/>
          <p:cNvSpPr txBox="1"/>
          <p:nvPr/>
        </p:nvSpPr>
        <p:spPr>
          <a:xfrm>
            <a:off x="5687800" y="3873950"/>
            <a:ext cx="1501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a:t>
            </a:r>
            <a:r>
              <a:rPr b="1" lang="en-GB">
                <a:solidFill>
                  <a:srgbClr val="FF0000"/>
                </a:solidFill>
              </a:rPr>
              <a:t>.1</a:t>
            </a:r>
            <a:r>
              <a:rPr lang="en-GB">
                <a:solidFill>
                  <a:schemeClr val="dk1"/>
                </a:solidFill>
              </a:rPr>
              <a:t>+ …+</a:t>
            </a:r>
            <a:r>
              <a:rPr b="1" lang="en-GB">
                <a:solidFill>
                  <a:srgbClr val="FF0000"/>
                </a:solidFill>
              </a:rPr>
              <a:t>.15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857" name="Google Shape;857;p40"/>
          <p:cNvSpPr txBox="1"/>
          <p:nvPr/>
        </p:nvSpPr>
        <p:spPr>
          <a:xfrm>
            <a:off x="7330500" y="3873950"/>
            <a:ext cx="1501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0+...+</a:t>
            </a:r>
            <a:r>
              <a:rPr b="1" lang="en-GB">
                <a:solidFill>
                  <a:srgbClr val="FF0000"/>
                </a:solidFill>
              </a:rPr>
              <a:t>.1</a:t>
            </a:r>
            <a:r>
              <a:rPr lang="en-GB">
                <a:solidFill>
                  <a:schemeClr val="dk1"/>
                </a:solidFill>
              </a:rPr>
              <a:t>+ …+</a:t>
            </a:r>
            <a:r>
              <a:rPr b="1" lang="en-GB">
                <a:solidFill>
                  <a:srgbClr val="FF0000"/>
                </a:solidFill>
              </a:rPr>
              <a:t>.15</a:t>
            </a:r>
            <a:endParaRPr>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858" name="Google Shape;858;p40"/>
          <p:cNvGrpSpPr/>
          <p:nvPr/>
        </p:nvGrpSpPr>
        <p:grpSpPr>
          <a:xfrm>
            <a:off x="452025" y="1543975"/>
            <a:ext cx="8148526" cy="902687"/>
            <a:chOff x="452025" y="1543975"/>
            <a:chExt cx="8148526" cy="902687"/>
          </a:xfrm>
        </p:grpSpPr>
        <p:pic>
          <p:nvPicPr>
            <p:cNvPr id="859" name="Google Shape;859;p40"/>
            <p:cNvPicPr preferRelativeResize="0"/>
            <p:nvPr/>
          </p:nvPicPr>
          <p:blipFill rotWithShape="1">
            <a:blip r:embed="rId3">
              <a:alphaModFix/>
            </a:blip>
            <a:srcRect b="39810" l="0" r="60801" t="5421"/>
            <a:stretch/>
          </p:blipFill>
          <p:spPr>
            <a:xfrm>
              <a:off x="2931848" y="1635262"/>
              <a:ext cx="774326" cy="811400"/>
            </a:xfrm>
            <a:prstGeom prst="rect">
              <a:avLst/>
            </a:prstGeom>
            <a:noFill/>
            <a:ln>
              <a:noFill/>
            </a:ln>
          </p:spPr>
        </p:pic>
        <p:pic>
          <p:nvPicPr>
            <p:cNvPr id="860" name="Google Shape;860;p40"/>
            <p:cNvPicPr preferRelativeResize="0"/>
            <p:nvPr/>
          </p:nvPicPr>
          <p:blipFill rotWithShape="1">
            <a:blip r:embed="rId3">
              <a:alphaModFix/>
            </a:blip>
            <a:srcRect b="57376" l="12853" r="35934" t="0"/>
            <a:stretch/>
          </p:blipFill>
          <p:spPr>
            <a:xfrm>
              <a:off x="4405108" y="1679575"/>
              <a:ext cx="1011625" cy="631475"/>
            </a:xfrm>
            <a:prstGeom prst="rect">
              <a:avLst/>
            </a:prstGeom>
            <a:noFill/>
            <a:ln>
              <a:noFill/>
            </a:ln>
          </p:spPr>
        </p:pic>
        <p:pic>
          <p:nvPicPr>
            <p:cNvPr id="861" name="Google Shape;861;p40"/>
            <p:cNvPicPr preferRelativeResize="0"/>
            <p:nvPr/>
          </p:nvPicPr>
          <p:blipFill rotWithShape="1">
            <a:blip r:embed="rId3">
              <a:alphaModFix/>
            </a:blip>
            <a:srcRect b="64737" l="38930" r="9858" t="-7361"/>
            <a:stretch/>
          </p:blipFill>
          <p:spPr>
            <a:xfrm>
              <a:off x="6115666" y="1679575"/>
              <a:ext cx="1011625" cy="631475"/>
            </a:xfrm>
            <a:prstGeom prst="rect">
              <a:avLst/>
            </a:prstGeom>
            <a:noFill/>
            <a:ln>
              <a:noFill/>
            </a:ln>
          </p:spPr>
        </p:pic>
        <p:pic>
          <p:nvPicPr>
            <p:cNvPr id="862" name="Google Shape;862;p40"/>
            <p:cNvPicPr preferRelativeResize="0"/>
            <p:nvPr/>
          </p:nvPicPr>
          <p:blipFill rotWithShape="1">
            <a:blip r:embed="rId3">
              <a:alphaModFix/>
            </a:blip>
            <a:srcRect b="39072" l="62945" r="-2144" t="0"/>
            <a:stretch/>
          </p:blipFill>
          <p:spPr>
            <a:xfrm>
              <a:off x="7826225" y="1543975"/>
              <a:ext cx="774326" cy="902675"/>
            </a:xfrm>
            <a:prstGeom prst="rect">
              <a:avLst/>
            </a:prstGeom>
            <a:noFill/>
            <a:ln>
              <a:noFill/>
            </a:ln>
          </p:spPr>
        </p:pic>
        <p:sp>
          <p:nvSpPr>
            <p:cNvPr id="863" name="Google Shape;863;p40"/>
            <p:cNvSpPr txBox="1"/>
            <p:nvPr/>
          </p:nvSpPr>
          <p:spPr>
            <a:xfrm>
              <a:off x="3786841" y="1725212"/>
              <a:ext cx="5376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a:t>
              </a:r>
              <a:endParaRPr sz="3000"/>
            </a:p>
          </p:txBody>
        </p:sp>
        <p:sp>
          <p:nvSpPr>
            <p:cNvPr id="864" name="Google Shape;864;p40"/>
            <p:cNvSpPr txBox="1"/>
            <p:nvPr/>
          </p:nvSpPr>
          <p:spPr>
            <a:xfrm>
              <a:off x="5497400" y="1679562"/>
              <a:ext cx="5376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a:t>
              </a:r>
              <a:endParaRPr sz="3000"/>
            </a:p>
          </p:txBody>
        </p:sp>
        <p:sp>
          <p:nvSpPr>
            <p:cNvPr id="865" name="Google Shape;865;p40"/>
            <p:cNvSpPr txBox="1"/>
            <p:nvPr/>
          </p:nvSpPr>
          <p:spPr>
            <a:xfrm>
              <a:off x="7207958" y="1679562"/>
              <a:ext cx="5376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a:t>
              </a:r>
              <a:endParaRPr sz="3000"/>
            </a:p>
          </p:txBody>
        </p:sp>
        <p:sp>
          <p:nvSpPr>
            <p:cNvPr id="866" name="Google Shape;866;p40"/>
            <p:cNvSpPr txBox="1"/>
            <p:nvPr/>
          </p:nvSpPr>
          <p:spPr>
            <a:xfrm>
              <a:off x="2313581" y="1725212"/>
              <a:ext cx="5376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a:t>
              </a:r>
              <a:endParaRPr sz="3000"/>
            </a:p>
          </p:txBody>
        </p:sp>
        <p:pic>
          <p:nvPicPr>
            <p:cNvPr id="867" name="Google Shape;867;p40"/>
            <p:cNvPicPr preferRelativeResize="0"/>
            <p:nvPr/>
          </p:nvPicPr>
          <p:blipFill rotWithShape="1">
            <a:blip r:embed="rId4">
              <a:alphaModFix/>
            </a:blip>
            <a:srcRect b="39254" l="0" r="0" t="0"/>
            <a:stretch/>
          </p:blipFill>
          <p:spPr>
            <a:xfrm>
              <a:off x="452025" y="1635250"/>
              <a:ext cx="1780890" cy="8114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1"/>
          <p:cNvSpPr txBox="1"/>
          <p:nvPr>
            <p:ph idx="1" type="body"/>
          </p:nvPr>
        </p:nvSpPr>
        <p:spPr>
          <a:xfrm>
            <a:off x="631175" y="1345050"/>
            <a:ext cx="7654800" cy="21240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9AA0A6"/>
              </a:buClr>
              <a:buSzPts val="1400"/>
              <a:buFont typeface="Roboto"/>
              <a:buAutoNum type="arabicPeriod"/>
            </a:pPr>
            <a:r>
              <a:rPr lang="en-GB">
                <a:solidFill>
                  <a:srgbClr val="9AA0A6"/>
                </a:solidFill>
                <a:latin typeface="Roboto"/>
                <a:ea typeface="Roboto"/>
                <a:cs typeface="Roboto"/>
                <a:sym typeface="Roboto"/>
              </a:rPr>
              <a:t>Methods to construct reward machines </a:t>
            </a:r>
            <a:r>
              <a:rPr b="1" lang="en-GB">
                <a:solidFill>
                  <a:srgbClr val="9AA0A6"/>
                </a:solidFill>
                <a:latin typeface="Roboto"/>
                <a:ea typeface="Roboto"/>
                <a:cs typeface="Roboto"/>
                <a:sym typeface="Roboto"/>
              </a:rPr>
              <a:t>automatically from demonstrations,</a:t>
            </a:r>
            <a:br>
              <a:rPr b="1" lang="en-GB">
                <a:solidFill>
                  <a:srgbClr val="9AA0A6"/>
                </a:solidFill>
                <a:latin typeface="Roboto"/>
                <a:ea typeface="Roboto"/>
                <a:cs typeface="Roboto"/>
                <a:sym typeface="Roboto"/>
              </a:rPr>
            </a:br>
            <a:r>
              <a:rPr lang="en-GB" sz="1385">
                <a:solidFill>
                  <a:srgbClr val="9AA0A6"/>
                </a:solidFill>
                <a:latin typeface="Roboto Light"/>
                <a:ea typeface="Roboto Light"/>
                <a:cs typeface="Roboto Light"/>
                <a:sym typeface="Roboto Light"/>
              </a:rPr>
              <a:t>a</a:t>
            </a:r>
            <a:r>
              <a:rPr lang="en-GB" sz="1385">
                <a:solidFill>
                  <a:srgbClr val="9AA0A6"/>
                </a:solidFill>
                <a:latin typeface="Roboto Light"/>
                <a:ea typeface="Roboto Light"/>
                <a:cs typeface="Roboto Light"/>
                <a:sym typeface="Roboto Light"/>
              </a:rPr>
              <a:t>s opposed to having to construct them by hand or from a logical specification.</a:t>
            </a:r>
            <a:endParaRPr sz="1385">
              <a:solidFill>
                <a:srgbClr val="9AA0A6"/>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9AA0A6"/>
              </a:buClr>
              <a:buSzPts val="1400"/>
              <a:buFont typeface="Roboto"/>
              <a:buAutoNum type="arabicPeriod"/>
            </a:pPr>
            <a:r>
              <a:rPr lang="en-GB">
                <a:solidFill>
                  <a:srgbClr val="9AA0A6"/>
                </a:solidFill>
                <a:latin typeface="Roboto"/>
                <a:ea typeface="Roboto"/>
                <a:cs typeface="Roboto"/>
                <a:sym typeface="Roboto"/>
              </a:rPr>
              <a:t>Evidenced the benefits of reward machines for RL in</a:t>
            </a:r>
            <a:endParaRPr>
              <a:solidFill>
                <a:srgbClr val="9AA0A6"/>
              </a:solidFill>
              <a:latin typeface="Roboto"/>
              <a:ea typeface="Roboto"/>
              <a:cs typeface="Roboto"/>
              <a:sym typeface="Roboto"/>
            </a:endParaRPr>
          </a:p>
          <a:p>
            <a:pPr indent="-317500" lvl="0" marL="914400" rtl="0" algn="l">
              <a:lnSpc>
                <a:spcPct val="150000"/>
              </a:lnSpc>
              <a:spcBef>
                <a:spcPts val="0"/>
              </a:spcBef>
              <a:spcAft>
                <a:spcPts val="0"/>
              </a:spcAft>
              <a:buClr>
                <a:srgbClr val="9AA0A6"/>
              </a:buClr>
              <a:buSzPts val="1400"/>
              <a:buFont typeface="Roboto"/>
              <a:buChar char="-"/>
            </a:pPr>
            <a:r>
              <a:rPr b="1" lang="en-GB">
                <a:solidFill>
                  <a:srgbClr val="9AA0A6"/>
                </a:solidFill>
                <a:latin typeface="Roboto"/>
                <a:ea typeface="Roboto"/>
                <a:cs typeface="Roboto"/>
                <a:sym typeface="Roboto"/>
              </a:rPr>
              <a:t>vision-based</a:t>
            </a:r>
            <a:r>
              <a:rPr lang="en-GB">
                <a:solidFill>
                  <a:srgbClr val="9AA0A6"/>
                </a:solidFill>
                <a:latin typeface="Roboto"/>
                <a:ea typeface="Roboto"/>
                <a:cs typeface="Roboto"/>
                <a:sym typeface="Roboto"/>
              </a:rPr>
              <a:t> robotics</a:t>
            </a:r>
            <a:endParaRPr>
              <a:solidFill>
                <a:srgbClr val="9AA0A6"/>
              </a:solidFill>
              <a:latin typeface="Roboto"/>
              <a:ea typeface="Roboto"/>
              <a:cs typeface="Roboto"/>
              <a:sym typeface="Roboto"/>
            </a:endParaRPr>
          </a:p>
          <a:p>
            <a:pPr indent="-317500" lvl="0" marL="914400" rtl="0" algn="l">
              <a:lnSpc>
                <a:spcPct val="150000"/>
              </a:lnSpc>
              <a:spcBef>
                <a:spcPts val="0"/>
              </a:spcBef>
              <a:spcAft>
                <a:spcPts val="0"/>
              </a:spcAft>
              <a:buClr>
                <a:srgbClr val="9AA0A6"/>
              </a:buClr>
              <a:buSzPts val="1400"/>
              <a:buFont typeface="Roboto"/>
              <a:buChar char="-"/>
            </a:pPr>
            <a:r>
              <a:rPr lang="en-GB">
                <a:solidFill>
                  <a:srgbClr val="9AA0A6"/>
                </a:solidFill>
                <a:latin typeface="Roboto"/>
                <a:ea typeface="Roboto"/>
                <a:cs typeface="Roboto"/>
                <a:sym typeface="Roboto"/>
              </a:rPr>
              <a:t>with </a:t>
            </a:r>
            <a:r>
              <a:rPr b="1" lang="en-GB">
                <a:solidFill>
                  <a:srgbClr val="9AA0A6"/>
                </a:solidFill>
                <a:latin typeface="Roboto"/>
                <a:ea typeface="Roboto"/>
                <a:cs typeface="Roboto"/>
                <a:sym typeface="Roboto"/>
              </a:rPr>
              <a:t>continuous</a:t>
            </a:r>
            <a:r>
              <a:rPr lang="en-GB">
                <a:solidFill>
                  <a:srgbClr val="9AA0A6"/>
                </a:solidFill>
                <a:latin typeface="Roboto"/>
                <a:ea typeface="Roboto"/>
                <a:cs typeface="Roboto"/>
                <a:sym typeface="Roboto"/>
              </a:rPr>
              <a:t> actions</a:t>
            </a:r>
            <a:endParaRPr>
              <a:solidFill>
                <a:srgbClr val="9AA0A6"/>
              </a:solidFill>
              <a:latin typeface="Roboto"/>
              <a:ea typeface="Roboto"/>
              <a:cs typeface="Roboto"/>
              <a:sym typeface="Roboto"/>
            </a:endParaRPr>
          </a:p>
          <a:p>
            <a:pPr indent="457200" lvl="0" marL="0" rtl="0" algn="l">
              <a:lnSpc>
                <a:spcPct val="150000"/>
              </a:lnSpc>
              <a:spcBef>
                <a:spcPts val="0"/>
              </a:spcBef>
              <a:spcAft>
                <a:spcPts val="0"/>
              </a:spcAft>
              <a:buNone/>
            </a:pPr>
            <a:r>
              <a:rPr lang="en-GB" sz="1385">
                <a:solidFill>
                  <a:srgbClr val="9AA0A6"/>
                </a:solidFill>
                <a:latin typeface="Roboto Light"/>
                <a:ea typeface="Roboto Light"/>
                <a:cs typeface="Roboto Light"/>
                <a:sym typeface="Roboto Light"/>
              </a:rPr>
              <a:t>as opposed to prior work on domains with discrete state features and actions.</a:t>
            </a:r>
            <a:endParaRPr>
              <a:solidFill>
                <a:srgbClr val="9AA0A6"/>
              </a:solidFill>
              <a:latin typeface="Roboto"/>
              <a:ea typeface="Roboto"/>
              <a:cs typeface="Roboto"/>
              <a:sym typeface="Roboto"/>
            </a:endParaRPr>
          </a:p>
          <a:p>
            <a:pPr indent="-317500" lvl="0" marL="457200" marR="0" rtl="0" algn="l">
              <a:lnSpc>
                <a:spcPct val="150000"/>
              </a:lnSpc>
              <a:spcBef>
                <a:spcPts val="0"/>
              </a:spcBef>
              <a:spcAft>
                <a:spcPts val="0"/>
              </a:spcAft>
              <a:buClr>
                <a:srgbClr val="9AA0A6"/>
              </a:buClr>
              <a:buSzPts val="1400"/>
              <a:buFont typeface="Roboto"/>
              <a:buAutoNum type="arabicPeriod"/>
            </a:pPr>
            <a:r>
              <a:rPr lang="en-GB">
                <a:solidFill>
                  <a:srgbClr val="9AA0A6"/>
                </a:solidFill>
                <a:latin typeface="Roboto"/>
                <a:ea typeface="Roboto"/>
                <a:cs typeface="Roboto"/>
                <a:sym typeface="Roboto"/>
              </a:rPr>
              <a:t>Proved that reward machines can improve </a:t>
            </a:r>
            <a:r>
              <a:rPr b="1" lang="en-GB">
                <a:solidFill>
                  <a:srgbClr val="9AA0A6"/>
                </a:solidFill>
                <a:latin typeface="Roboto"/>
                <a:ea typeface="Roboto"/>
                <a:cs typeface="Roboto"/>
                <a:sym typeface="Roboto"/>
              </a:rPr>
              <a:t>sample efficiency</a:t>
            </a:r>
            <a:r>
              <a:rPr lang="en-GB">
                <a:solidFill>
                  <a:srgbClr val="9AA0A6"/>
                </a:solidFill>
                <a:latin typeface="Roboto"/>
                <a:ea typeface="Roboto"/>
                <a:cs typeface="Roboto"/>
                <a:sym typeface="Roboto"/>
              </a:rPr>
              <a:t> and </a:t>
            </a:r>
            <a:r>
              <a:rPr b="1" lang="en-GB">
                <a:solidFill>
                  <a:srgbClr val="9AA0A6"/>
                </a:solidFill>
                <a:latin typeface="Roboto"/>
                <a:ea typeface="Roboto"/>
                <a:cs typeface="Roboto"/>
                <a:sym typeface="Roboto"/>
              </a:rPr>
              <a:t>credit assignment</a:t>
            </a:r>
            <a:r>
              <a:rPr b="1" lang="en-GB">
                <a:solidFill>
                  <a:srgbClr val="9AA0A6"/>
                </a:solidFill>
                <a:latin typeface="Roboto"/>
                <a:ea typeface="Roboto"/>
                <a:cs typeface="Roboto"/>
                <a:sym typeface="Roboto"/>
              </a:rPr>
              <a:t>.</a:t>
            </a:r>
            <a:endParaRPr b="1">
              <a:solidFill>
                <a:srgbClr val="9AA0A6"/>
              </a:solidFill>
              <a:latin typeface="Roboto"/>
              <a:ea typeface="Roboto"/>
              <a:cs typeface="Roboto"/>
              <a:sym typeface="Roboto"/>
            </a:endParaRPr>
          </a:p>
        </p:txBody>
      </p:sp>
      <p:sp>
        <p:nvSpPr>
          <p:cNvPr id="873" name="Google Shape;873;p41"/>
          <p:cNvSpPr txBox="1"/>
          <p:nvPr>
            <p:ph idx="2" type="body"/>
          </p:nvPr>
        </p:nvSpPr>
        <p:spPr>
          <a:xfrm>
            <a:off x="649175" y="4008700"/>
            <a:ext cx="7736400" cy="6873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1200"/>
              </a:spcAft>
              <a:buNone/>
            </a:pPr>
            <a:r>
              <a:rPr lang="en-GB" sz="700">
                <a:latin typeface="Roboto"/>
                <a:ea typeface="Roboto"/>
                <a:cs typeface="Roboto"/>
                <a:sym typeface="Roboto"/>
              </a:rPr>
              <a:t>More info on Reward Machines for RL:</a:t>
            </a:r>
            <a:br>
              <a:rPr lang="en-GB" sz="700">
                <a:latin typeface="Roboto"/>
                <a:ea typeface="Roboto"/>
                <a:cs typeface="Roboto"/>
                <a:sym typeface="Roboto"/>
              </a:rPr>
            </a:br>
            <a:r>
              <a:rPr lang="en-GB" sz="700">
                <a:latin typeface="Roboto Medium"/>
                <a:ea typeface="Roboto Medium"/>
                <a:cs typeface="Roboto Medium"/>
                <a:sym typeface="Roboto Medium"/>
              </a:rPr>
              <a:t>Using Reward Machines for High-Level Task Specification and Decomposition in Reinforcement Learning. </a:t>
            </a:r>
            <a:r>
              <a:rPr lang="en-GB" sz="700">
                <a:solidFill>
                  <a:schemeClr val="dk1"/>
                </a:solidFill>
                <a:latin typeface="Roboto Light"/>
                <a:ea typeface="Roboto Light"/>
                <a:cs typeface="Roboto Light"/>
                <a:sym typeface="Roboto Light"/>
              </a:rPr>
              <a:t>R. Toro Icarte, T. Q. Klassen, R. Valenzano, and S. A. McIlraith. ICML 2018.</a:t>
            </a:r>
            <a:endParaRPr>
              <a:latin typeface="Roboto Light"/>
              <a:ea typeface="Roboto Light"/>
              <a:cs typeface="Roboto Light"/>
              <a:sym typeface="Roboto Light"/>
            </a:endParaRPr>
          </a:p>
        </p:txBody>
      </p:sp>
      <p:sp>
        <p:nvSpPr>
          <p:cNvPr id="874" name="Google Shape;874;p41"/>
          <p:cNvSpPr txBox="1"/>
          <p:nvPr/>
        </p:nvSpPr>
        <p:spPr>
          <a:xfrm>
            <a:off x="631175" y="405900"/>
            <a:ext cx="38100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202124"/>
                </a:solidFill>
                <a:latin typeface="Google Sans Medium"/>
                <a:ea typeface="Google Sans Medium"/>
                <a:cs typeface="Google Sans Medium"/>
                <a:sym typeface="Google Sans Medium"/>
              </a:rPr>
              <a:t>Contributions</a:t>
            </a:r>
            <a:endParaRPr sz="3000">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3000">
              <a:solidFill>
                <a:srgbClr val="202124"/>
              </a:solidFill>
              <a:latin typeface="Google Sans Medium"/>
              <a:ea typeface="Google Sans Medium"/>
              <a:cs typeface="Google Sans Medium"/>
              <a:sym typeface="Google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Research Theme">
  <a:themeElements>
    <a:clrScheme name="Simple Light">
      <a:dk1>
        <a:srgbClr val="000000"/>
      </a:dk1>
      <a:lt1>
        <a:srgbClr val="FFFFFF"/>
      </a:lt1>
      <a:dk2>
        <a:srgbClr val="595959"/>
      </a:dk2>
      <a:lt2>
        <a:srgbClr val="EEEEEE"/>
      </a:lt2>
      <a:accent1>
        <a:srgbClr val="4285F4"/>
      </a:accent1>
      <a:accent2>
        <a:srgbClr val="EA4335"/>
      </a:accent2>
      <a:accent3>
        <a:srgbClr val="FBBC05"/>
      </a:accent3>
      <a:accent4>
        <a:srgbClr val="34A853"/>
      </a:accent4>
      <a:accent5>
        <a:srgbClr val="B31412"/>
      </a:accent5>
      <a:accent6>
        <a:srgbClr val="13733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